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2803-7A4B-421D-A6C4-BD87DE9AB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7F338D7-DC8B-48F0-9501-5A1EB331D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D0DBA80-6426-42C5-8B12-7530759A07CC}"/>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53B4DFF6-4796-461F-A833-C2248DB750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E5AA91B-4DFE-4F2E-8AAB-13300F0DE6F8}"/>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3736775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E06F-BC79-4349-BC3A-64A4271A20C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C03F282-770E-442C-A616-16B21A43F6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5DED0C5-8B74-45EA-9FDF-52385CCBF190}"/>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0FC5DEEB-16AD-4B08-A598-60EDFCA30A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3D47BC-84E1-453A-88A3-2350218EC73B}"/>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413919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E46D62-3C02-4836-9E37-1EFD0E8DCF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FD1166-D7D3-470A-8445-2713234053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D1D54A3-469B-401C-BD57-0772CC446E39}"/>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B6550182-7FD2-4564-9EBD-7D56B76C4F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8B0DC30-E71D-4DBE-8116-44538416BE28}"/>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183279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52FA-1FDA-4E2E-AF77-5E860CF85CD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D80E947-8690-4749-B230-E4830B8CD4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86866F-BEF9-479B-BF40-A8C46EE2BFE5}"/>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94BA3432-973D-4998-86AC-C8EF7981118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28E7152-80C5-4593-B69F-248F7DBEFB28}"/>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246592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486F-6661-4C4C-8581-B0641E3C8C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040FBCC-D447-4300-81F1-6FB633BA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DB66EC-F94E-451E-B1E4-AD029C98DBBB}"/>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996237FB-D2CA-478D-9265-786D4F5F40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046FA6-0571-48AC-8834-99605D492DC7}"/>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394028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B2E4-097C-4181-840F-0D8A02DC2AB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20439DB-EFEC-43D4-9339-F447BB31F3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CBD5ADA-A32E-4470-A0C9-B82470AA6B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B9B41F7-89A2-41CD-BCC6-D2F18F9DE1EC}"/>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6" name="Footer Placeholder 5">
            <a:extLst>
              <a:ext uri="{FF2B5EF4-FFF2-40B4-BE49-F238E27FC236}">
                <a16:creationId xmlns:a16="http://schemas.microsoft.com/office/drawing/2014/main" id="{E424C612-2E65-4AC9-9779-4E3245D43FB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CD8B298-460F-49E7-8117-D681C4B574F9}"/>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260575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179D-B4C8-4807-9FD1-57D2B5012D5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BC76663-1CB8-40BB-94FD-5197887F0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CAF0D-3D27-48C5-9B9F-B9B677B59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7B4A24D-58DD-43DB-B0A2-7C14E695F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FA337-2700-486A-ABCF-83F85403B1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78222EE-1C0A-4B09-87BA-A926A14BAF63}"/>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8" name="Footer Placeholder 7">
            <a:extLst>
              <a:ext uri="{FF2B5EF4-FFF2-40B4-BE49-F238E27FC236}">
                <a16:creationId xmlns:a16="http://schemas.microsoft.com/office/drawing/2014/main" id="{0CB9E8AD-DFA0-437D-B3C4-0AEBE220110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53FC0AD-70A1-4B7E-99E2-864D77C7C9F0}"/>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1915983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DB4D-811C-4084-8BCF-8BA11F9981C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86649B0-E644-4734-9B49-9B7CFD4E38E3}"/>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4" name="Footer Placeholder 3">
            <a:extLst>
              <a:ext uri="{FF2B5EF4-FFF2-40B4-BE49-F238E27FC236}">
                <a16:creationId xmlns:a16="http://schemas.microsoft.com/office/drawing/2014/main" id="{D0EE4ED2-E8FE-46DC-B826-CFC331B6799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6A33968-EF51-47EE-947C-A1FC8FB7DB05}"/>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33460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CBF7D1-A307-46E6-9F53-A1419DDD351A}"/>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3" name="Footer Placeholder 2">
            <a:extLst>
              <a:ext uri="{FF2B5EF4-FFF2-40B4-BE49-F238E27FC236}">
                <a16:creationId xmlns:a16="http://schemas.microsoft.com/office/drawing/2014/main" id="{8644D1FB-783B-42CD-8E43-04EB4E8DEC1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30F1552-D23A-4AD3-AFED-464F1AA339BD}"/>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253870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0800-F2E6-4682-8843-FD79C3A45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43DE7CB-42F0-4A70-B9E1-CE8605EAF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9D43A77-1A1B-41D6-8405-8114941F8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634DF-898B-448C-A96B-A3A926A958F6}"/>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6" name="Footer Placeholder 5">
            <a:extLst>
              <a:ext uri="{FF2B5EF4-FFF2-40B4-BE49-F238E27FC236}">
                <a16:creationId xmlns:a16="http://schemas.microsoft.com/office/drawing/2014/main" id="{9071D926-1538-4B80-BF56-061806AD3E2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C59618C-D293-4E05-9D88-EC8685E6B50C}"/>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316647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F5EE-434E-425E-9130-E45B71FCA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0363467-D2C2-4A32-8ABF-5646A09864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2A0DFCA-D014-4A3F-A06E-D7DBAC97A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7DFE3-8F06-4951-9CEC-47D8228CF27A}"/>
              </a:ext>
            </a:extLst>
          </p:cNvPr>
          <p:cNvSpPr>
            <a:spLocks noGrp="1"/>
          </p:cNvSpPr>
          <p:nvPr>
            <p:ph type="dt" sz="half" idx="10"/>
          </p:nvPr>
        </p:nvSpPr>
        <p:spPr/>
        <p:txBody>
          <a:bodyPr/>
          <a:lstStyle/>
          <a:p>
            <a:fld id="{F2064312-B056-45F0-A649-69D928725750}" type="datetimeFigureOut">
              <a:rPr lang="en-CA" smtClean="0"/>
              <a:t>2021-03-19</a:t>
            </a:fld>
            <a:endParaRPr lang="en-CA"/>
          </a:p>
        </p:txBody>
      </p:sp>
      <p:sp>
        <p:nvSpPr>
          <p:cNvPr id="6" name="Footer Placeholder 5">
            <a:extLst>
              <a:ext uri="{FF2B5EF4-FFF2-40B4-BE49-F238E27FC236}">
                <a16:creationId xmlns:a16="http://schemas.microsoft.com/office/drawing/2014/main" id="{854422E7-D7CE-494A-9FA0-AE917D3C84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4AA83A0-6868-4449-9B1A-8ECB5A2F3F5C}"/>
              </a:ext>
            </a:extLst>
          </p:cNvPr>
          <p:cNvSpPr>
            <a:spLocks noGrp="1"/>
          </p:cNvSpPr>
          <p:nvPr>
            <p:ph type="sldNum" sz="quarter" idx="12"/>
          </p:nvPr>
        </p:nvSpPr>
        <p:spPr/>
        <p:txBody>
          <a:bodyPr/>
          <a:lstStyle/>
          <a:p>
            <a:fld id="{624B2832-2DAB-4445-996D-6440587016B8}" type="slidenum">
              <a:rPr lang="en-CA" smtClean="0"/>
              <a:t>‹#›</a:t>
            </a:fld>
            <a:endParaRPr lang="en-CA"/>
          </a:p>
        </p:txBody>
      </p:sp>
    </p:spTree>
    <p:extLst>
      <p:ext uri="{BB962C8B-B14F-4D97-AF65-F5344CB8AC3E}">
        <p14:creationId xmlns:p14="http://schemas.microsoft.com/office/powerpoint/2010/main" val="296039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02682-2C02-4270-9D55-E62CBD4882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8C978F1-81FC-4C07-8005-4B4D8D53D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E214D83-7E40-4C42-9B1C-C2BD08A75D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64312-B056-45F0-A649-69D928725750}" type="datetimeFigureOut">
              <a:rPr lang="en-CA" smtClean="0"/>
              <a:t>2021-03-19</a:t>
            </a:fld>
            <a:endParaRPr lang="en-CA"/>
          </a:p>
        </p:txBody>
      </p:sp>
      <p:sp>
        <p:nvSpPr>
          <p:cNvPr id="5" name="Footer Placeholder 4">
            <a:extLst>
              <a:ext uri="{FF2B5EF4-FFF2-40B4-BE49-F238E27FC236}">
                <a16:creationId xmlns:a16="http://schemas.microsoft.com/office/drawing/2014/main" id="{CF7701AA-9848-4C34-B5FA-B9086A7F7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4C9F187-3AD5-4E46-9B44-C4C2BA64C4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B2832-2DAB-4445-996D-6440587016B8}" type="slidenum">
              <a:rPr lang="en-CA" smtClean="0"/>
              <a:t>‹#›</a:t>
            </a:fld>
            <a:endParaRPr lang="en-CA"/>
          </a:p>
        </p:txBody>
      </p:sp>
    </p:spTree>
    <p:extLst>
      <p:ext uri="{BB962C8B-B14F-4D97-AF65-F5344CB8AC3E}">
        <p14:creationId xmlns:p14="http://schemas.microsoft.com/office/powerpoint/2010/main" val="423583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A45D86-178F-4DFB-81BA-02E6E8694D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4D61A-F80E-4262-A69B-0FEED7ACD7B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6D0D001D-3C15-4DEA-A927-B97173EAC06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Alaadin Addas</a:t>
            </a:r>
          </a:p>
          <a:p>
            <a:r>
              <a:rPr lang="en-US" sz="2200">
                <a:solidFill>
                  <a:srgbClr val="FFFFFF"/>
                </a:solidFill>
              </a:rPr>
              <a:t>Week 9</a:t>
            </a:r>
          </a:p>
          <a:p>
            <a:r>
              <a:rPr lang="en-US" sz="2200">
                <a:solidFill>
                  <a:srgbClr val="FFFFFF"/>
                </a:solidFill>
              </a:rPr>
              <a:t>Virtual Memory</a:t>
            </a:r>
            <a:endParaRPr lang="en-CA" sz="2200">
              <a:solidFill>
                <a:srgbClr val="FFFFFF"/>
              </a:solidFill>
            </a:endParaRPr>
          </a:p>
        </p:txBody>
      </p:sp>
    </p:spTree>
    <p:extLst>
      <p:ext uri="{BB962C8B-B14F-4D97-AF65-F5344CB8AC3E}">
        <p14:creationId xmlns:p14="http://schemas.microsoft.com/office/powerpoint/2010/main" val="370712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B49E-C0E5-4C15-967F-D7A0CC699436}"/>
              </a:ext>
            </a:extLst>
          </p:cNvPr>
          <p:cNvSpPr>
            <a:spLocks noGrp="1"/>
          </p:cNvSpPr>
          <p:nvPr>
            <p:ph type="title"/>
          </p:nvPr>
        </p:nvSpPr>
        <p:spPr/>
        <p:txBody>
          <a:bodyPr/>
          <a:lstStyle/>
          <a:p>
            <a:r>
              <a:rPr lang="en-CA" dirty="0"/>
              <a:t>Demand Paging – Visualization – 3</a:t>
            </a:r>
          </a:p>
        </p:txBody>
      </p:sp>
      <p:sp>
        <p:nvSpPr>
          <p:cNvPr id="3" name="Content Placeholder 2">
            <a:extLst>
              <a:ext uri="{FF2B5EF4-FFF2-40B4-BE49-F238E27FC236}">
                <a16:creationId xmlns:a16="http://schemas.microsoft.com/office/drawing/2014/main" id="{8086984A-FAC3-4F53-8D03-9B0618809406}"/>
              </a:ext>
            </a:extLst>
          </p:cNvPr>
          <p:cNvSpPr>
            <a:spLocks noGrp="1"/>
          </p:cNvSpPr>
          <p:nvPr>
            <p:ph idx="1"/>
          </p:nvPr>
        </p:nvSpPr>
        <p:spPr>
          <a:xfrm>
            <a:off x="838200" y="1825625"/>
            <a:ext cx="10515600" cy="1325563"/>
          </a:xfrm>
        </p:spPr>
        <p:txBody>
          <a:bodyPr/>
          <a:lstStyle/>
          <a:p>
            <a:pPr marL="0" indent="0" algn="ctr">
              <a:buNone/>
            </a:pPr>
            <a:r>
              <a:rPr lang="en-US" dirty="0"/>
              <a:t>If execution crosses a page boundary into a non-resident page, the present bit triggers a page fault, which causes the page to be copied into a free frame. The page table is updated</a:t>
            </a:r>
            <a:endParaRPr lang="en-CA" dirty="0"/>
          </a:p>
        </p:txBody>
      </p:sp>
      <p:pic>
        <p:nvPicPr>
          <p:cNvPr id="5" name="Picture 4">
            <a:extLst>
              <a:ext uri="{FF2B5EF4-FFF2-40B4-BE49-F238E27FC236}">
                <a16:creationId xmlns:a16="http://schemas.microsoft.com/office/drawing/2014/main" id="{33668A3A-D423-4152-A593-6E39743C321C}"/>
              </a:ext>
            </a:extLst>
          </p:cNvPr>
          <p:cNvPicPr>
            <a:picLocks noChangeAspect="1"/>
          </p:cNvPicPr>
          <p:nvPr/>
        </p:nvPicPr>
        <p:blipFill>
          <a:blip r:embed="rId2"/>
          <a:stretch>
            <a:fillRect/>
          </a:stretch>
        </p:blipFill>
        <p:spPr>
          <a:xfrm>
            <a:off x="3590705" y="3037907"/>
            <a:ext cx="5010589" cy="3834876"/>
          </a:xfrm>
          <a:prstGeom prst="rect">
            <a:avLst/>
          </a:prstGeom>
        </p:spPr>
      </p:pic>
    </p:spTree>
    <p:extLst>
      <p:ext uri="{BB962C8B-B14F-4D97-AF65-F5344CB8AC3E}">
        <p14:creationId xmlns:p14="http://schemas.microsoft.com/office/powerpoint/2010/main" val="35209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3198-6D40-4724-86E8-2049CDCA6A3D}"/>
              </a:ext>
            </a:extLst>
          </p:cNvPr>
          <p:cNvSpPr>
            <a:spLocks noGrp="1"/>
          </p:cNvSpPr>
          <p:nvPr>
            <p:ph type="title"/>
          </p:nvPr>
        </p:nvSpPr>
        <p:spPr/>
        <p:txBody>
          <a:bodyPr/>
          <a:lstStyle/>
          <a:p>
            <a:r>
              <a:rPr lang="en-CA" dirty="0"/>
              <a:t>Demand Paging – Visualization – 4</a:t>
            </a:r>
          </a:p>
        </p:txBody>
      </p:sp>
      <p:sp>
        <p:nvSpPr>
          <p:cNvPr id="3" name="Content Placeholder 2">
            <a:extLst>
              <a:ext uri="{FF2B5EF4-FFF2-40B4-BE49-F238E27FC236}">
                <a16:creationId xmlns:a16="http://schemas.microsoft.com/office/drawing/2014/main" id="{BC0709EA-B4B5-4403-A663-842B9B33F2D8}"/>
              </a:ext>
            </a:extLst>
          </p:cNvPr>
          <p:cNvSpPr>
            <a:spLocks noGrp="1"/>
          </p:cNvSpPr>
          <p:nvPr>
            <p:ph idx="1"/>
          </p:nvPr>
        </p:nvSpPr>
        <p:spPr>
          <a:xfrm>
            <a:off x="838200" y="1825625"/>
            <a:ext cx="10515600" cy="1261524"/>
          </a:xfrm>
        </p:spPr>
        <p:txBody>
          <a:bodyPr/>
          <a:lstStyle/>
          <a:p>
            <a:pPr marL="0" indent="0" algn="ctr">
              <a:buNone/>
            </a:pPr>
            <a:r>
              <a:rPr lang="en-US" dirty="0"/>
              <a:t>Similarly, when execution references a non-resident data page, a page fault causes the page to be copied into memory and the page table to be updated accordingly</a:t>
            </a:r>
            <a:endParaRPr lang="en-CA" dirty="0"/>
          </a:p>
        </p:txBody>
      </p:sp>
      <p:pic>
        <p:nvPicPr>
          <p:cNvPr id="5" name="Picture 4">
            <a:extLst>
              <a:ext uri="{FF2B5EF4-FFF2-40B4-BE49-F238E27FC236}">
                <a16:creationId xmlns:a16="http://schemas.microsoft.com/office/drawing/2014/main" id="{06FE8FE1-EF05-42C0-B36C-0EAF0600F60D}"/>
              </a:ext>
            </a:extLst>
          </p:cNvPr>
          <p:cNvPicPr>
            <a:picLocks noChangeAspect="1"/>
          </p:cNvPicPr>
          <p:nvPr/>
        </p:nvPicPr>
        <p:blipFill>
          <a:blip r:embed="rId2"/>
          <a:stretch>
            <a:fillRect/>
          </a:stretch>
        </p:blipFill>
        <p:spPr>
          <a:xfrm>
            <a:off x="3770490" y="3222086"/>
            <a:ext cx="4651019" cy="3590125"/>
          </a:xfrm>
          <a:prstGeom prst="rect">
            <a:avLst/>
          </a:prstGeom>
        </p:spPr>
      </p:pic>
    </p:spTree>
    <p:extLst>
      <p:ext uri="{BB962C8B-B14F-4D97-AF65-F5344CB8AC3E}">
        <p14:creationId xmlns:p14="http://schemas.microsoft.com/office/powerpoint/2010/main" val="175310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CE030-1EB2-4F66-918F-E0706F0973A8}"/>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Page Replacement</a:t>
            </a:r>
          </a:p>
        </p:txBody>
      </p:sp>
      <p:sp>
        <p:nvSpPr>
          <p:cNvPr id="3" name="Content Placeholder 2">
            <a:extLst>
              <a:ext uri="{FF2B5EF4-FFF2-40B4-BE49-F238E27FC236}">
                <a16:creationId xmlns:a16="http://schemas.microsoft.com/office/drawing/2014/main" id="{DC09A905-539A-4FB9-B0E3-CB026F2F1E99}"/>
              </a:ext>
            </a:extLst>
          </p:cNvPr>
          <p:cNvSpPr>
            <a:spLocks noGrp="1"/>
          </p:cNvSpPr>
          <p:nvPr>
            <p:ph idx="1"/>
          </p:nvPr>
        </p:nvSpPr>
        <p:spPr>
          <a:xfrm>
            <a:off x="1371599" y="2318197"/>
            <a:ext cx="9724031" cy="3683358"/>
          </a:xfrm>
        </p:spPr>
        <p:txBody>
          <a:bodyPr anchor="ctr">
            <a:normAutofit/>
          </a:bodyPr>
          <a:lstStyle/>
          <a:p>
            <a:r>
              <a:rPr lang="en-US" sz="2000"/>
              <a:t>Virtual memory is typically much larger than the available physical memory. </a:t>
            </a:r>
          </a:p>
          <a:p>
            <a:pPr lvl="1"/>
            <a:r>
              <a:rPr lang="en-US" sz="2000"/>
              <a:t>When all frames are occupied and a page fault occurs, one of the resident pages must be removed from memory to create a free frame.</a:t>
            </a:r>
          </a:p>
          <a:p>
            <a:r>
              <a:rPr lang="en-US" sz="2000" b="1"/>
              <a:t>Page replacement </a:t>
            </a:r>
            <a:r>
              <a:rPr lang="en-US" sz="2000"/>
              <a:t>is the act of overwriting a page in memory with a different page loaded from the disk when needed.</a:t>
            </a:r>
          </a:p>
          <a:p>
            <a:r>
              <a:rPr lang="en-US" sz="2000"/>
              <a:t>Moving pages between memory and the disk is very time consuming and must be minimized (remember that memory hierarchy). </a:t>
            </a:r>
          </a:p>
          <a:p>
            <a:pPr lvl="1"/>
            <a:r>
              <a:rPr lang="en-US" sz="2000"/>
              <a:t>When the page to be removed has not been modified during execution then an exact copy still exists on the disk and the page does not have be copied back to the disk.</a:t>
            </a:r>
            <a:endParaRPr lang="en-CA" sz="2000"/>
          </a:p>
        </p:txBody>
      </p:sp>
    </p:spTree>
    <p:extLst>
      <p:ext uri="{BB962C8B-B14F-4D97-AF65-F5344CB8AC3E}">
        <p14:creationId xmlns:p14="http://schemas.microsoft.com/office/powerpoint/2010/main" val="2142379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92D2A-1D6A-472D-9869-8AFA1518AB5F}"/>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rPr>
              <a:t>Page Replacement – </a:t>
            </a:r>
            <a:br>
              <a:rPr lang="en-US" sz="4000" dirty="0">
                <a:solidFill>
                  <a:srgbClr val="FFFFFF"/>
                </a:solidFill>
              </a:rPr>
            </a:br>
            <a:r>
              <a:rPr lang="en-US" sz="4000" dirty="0">
                <a:solidFill>
                  <a:srgbClr val="FFFFFF"/>
                </a:solidFill>
              </a:rPr>
              <a:t>Modified Bit</a:t>
            </a:r>
            <a:endParaRPr lang="en-CA" sz="4000" dirty="0">
              <a:solidFill>
                <a:srgbClr val="FFFFFF"/>
              </a:solidFill>
            </a:endParaRPr>
          </a:p>
        </p:txBody>
      </p:sp>
      <p:sp>
        <p:nvSpPr>
          <p:cNvPr id="3" name="Content Placeholder 2">
            <a:extLst>
              <a:ext uri="{FF2B5EF4-FFF2-40B4-BE49-F238E27FC236}">
                <a16:creationId xmlns:a16="http://schemas.microsoft.com/office/drawing/2014/main" id="{1D5FD5C3-F8D1-4C85-B717-9AC633E623F1}"/>
              </a:ext>
            </a:extLst>
          </p:cNvPr>
          <p:cNvSpPr>
            <a:spLocks noGrp="1"/>
          </p:cNvSpPr>
          <p:nvPr>
            <p:ph idx="1"/>
          </p:nvPr>
        </p:nvSpPr>
        <p:spPr>
          <a:xfrm>
            <a:off x="4810259" y="649480"/>
            <a:ext cx="6555347" cy="5546047"/>
          </a:xfrm>
        </p:spPr>
        <p:txBody>
          <a:bodyPr anchor="ctr">
            <a:normAutofit/>
          </a:bodyPr>
          <a:lstStyle/>
          <a:p>
            <a:r>
              <a:rPr lang="en-US" sz="2000"/>
              <a:t>A modified-bit (m-bit) is a binary flag in each page table entry that indicates whether the corresponding page has been modified during execution. </a:t>
            </a:r>
          </a:p>
          <a:p>
            <a:pPr lvl="1"/>
            <a:r>
              <a:rPr lang="en-US" sz="2000"/>
              <a:t>The modified bit is set to 1 automatically by any instruction that stores data into the page and is used by the operating system to minimize the movement of data to disk.</a:t>
            </a:r>
            <a:endParaRPr lang="en-CA" sz="2000"/>
          </a:p>
        </p:txBody>
      </p:sp>
    </p:spTree>
    <p:extLst>
      <p:ext uri="{BB962C8B-B14F-4D97-AF65-F5344CB8AC3E}">
        <p14:creationId xmlns:p14="http://schemas.microsoft.com/office/powerpoint/2010/main" val="82699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EA85-A942-4694-9776-C8C8645566D5}"/>
              </a:ext>
            </a:extLst>
          </p:cNvPr>
          <p:cNvSpPr>
            <a:spLocks noGrp="1"/>
          </p:cNvSpPr>
          <p:nvPr>
            <p:ph type="title"/>
          </p:nvPr>
        </p:nvSpPr>
        <p:spPr/>
        <p:txBody>
          <a:bodyPr/>
          <a:lstStyle/>
          <a:p>
            <a:r>
              <a:rPr lang="en-US" dirty="0"/>
              <a:t>Page Replacement – Visualization – 1 </a:t>
            </a:r>
            <a:endParaRPr lang="en-CA" dirty="0"/>
          </a:p>
        </p:txBody>
      </p:sp>
      <p:sp>
        <p:nvSpPr>
          <p:cNvPr id="3" name="Content Placeholder 2">
            <a:extLst>
              <a:ext uri="{FF2B5EF4-FFF2-40B4-BE49-F238E27FC236}">
                <a16:creationId xmlns:a16="http://schemas.microsoft.com/office/drawing/2014/main" id="{B64F40A4-EF79-4CAD-9EDA-84005DCD0760}"/>
              </a:ext>
            </a:extLst>
          </p:cNvPr>
          <p:cNvSpPr>
            <a:spLocks noGrp="1"/>
          </p:cNvSpPr>
          <p:nvPr>
            <p:ph idx="1"/>
          </p:nvPr>
        </p:nvSpPr>
        <p:spPr>
          <a:xfrm>
            <a:off x="838200" y="1825625"/>
            <a:ext cx="10515600" cy="1211190"/>
          </a:xfrm>
        </p:spPr>
        <p:txBody>
          <a:bodyPr>
            <a:normAutofit lnSpcReduction="10000"/>
          </a:bodyPr>
          <a:lstStyle/>
          <a:p>
            <a:pPr marL="0" indent="0" algn="ctr">
              <a:buNone/>
            </a:pPr>
            <a:r>
              <a:rPr lang="en-US" dirty="0"/>
              <a:t>The page table uses the present bit to keep track of which pages are in physical memory, and the modified bit to keep track of which pages have been modified</a:t>
            </a:r>
            <a:endParaRPr lang="en-CA" dirty="0"/>
          </a:p>
        </p:txBody>
      </p:sp>
      <p:pic>
        <p:nvPicPr>
          <p:cNvPr id="5" name="Picture 4">
            <a:extLst>
              <a:ext uri="{FF2B5EF4-FFF2-40B4-BE49-F238E27FC236}">
                <a16:creationId xmlns:a16="http://schemas.microsoft.com/office/drawing/2014/main" id="{3D259CA6-F6D5-4BE6-A5F6-0FCADC068FBB}"/>
              </a:ext>
            </a:extLst>
          </p:cNvPr>
          <p:cNvPicPr>
            <a:picLocks noChangeAspect="1"/>
          </p:cNvPicPr>
          <p:nvPr/>
        </p:nvPicPr>
        <p:blipFill>
          <a:blip r:embed="rId2"/>
          <a:stretch>
            <a:fillRect/>
          </a:stretch>
        </p:blipFill>
        <p:spPr>
          <a:xfrm>
            <a:off x="3968669" y="3316494"/>
            <a:ext cx="4254662" cy="3176381"/>
          </a:xfrm>
          <a:prstGeom prst="rect">
            <a:avLst/>
          </a:prstGeom>
        </p:spPr>
      </p:pic>
    </p:spTree>
    <p:extLst>
      <p:ext uri="{BB962C8B-B14F-4D97-AF65-F5344CB8AC3E}">
        <p14:creationId xmlns:p14="http://schemas.microsoft.com/office/powerpoint/2010/main" val="109881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9F06-CDF2-4018-B26B-4E2B392A8C84}"/>
              </a:ext>
            </a:extLst>
          </p:cNvPr>
          <p:cNvSpPr>
            <a:spLocks noGrp="1"/>
          </p:cNvSpPr>
          <p:nvPr>
            <p:ph type="title"/>
          </p:nvPr>
        </p:nvSpPr>
        <p:spPr/>
        <p:txBody>
          <a:bodyPr/>
          <a:lstStyle/>
          <a:p>
            <a:r>
              <a:rPr lang="en-CA" dirty="0"/>
              <a:t>Page Replacement – Visualization – 2</a:t>
            </a:r>
          </a:p>
        </p:txBody>
      </p:sp>
      <p:sp>
        <p:nvSpPr>
          <p:cNvPr id="3" name="Content Placeholder 2">
            <a:extLst>
              <a:ext uri="{FF2B5EF4-FFF2-40B4-BE49-F238E27FC236}">
                <a16:creationId xmlns:a16="http://schemas.microsoft.com/office/drawing/2014/main" id="{1117CBB9-CBFA-4857-BB94-450C384064C7}"/>
              </a:ext>
            </a:extLst>
          </p:cNvPr>
          <p:cNvSpPr>
            <a:spLocks noGrp="1"/>
          </p:cNvSpPr>
          <p:nvPr>
            <p:ph idx="1"/>
          </p:nvPr>
        </p:nvSpPr>
        <p:spPr>
          <a:xfrm>
            <a:off x="33556" y="1690688"/>
            <a:ext cx="12124888" cy="1253135"/>
          </a:xfrm>
        </p:spPr>
        <p:txBody>
          <a:bodyPr/>
          <a:lstStyle/>
          <a:p>
            <a:pPr marL="0" indent="0" algn="ctr">
              <a:buNone/>
            </a:pPr>
            <a:r>
              <a:rPr lang="en-US" dirty="0"/>
              <a:t>As the program executes, some of the memory-resident pages become modified, making the copy on disk obsolete (page k). The modified bit is set to 1</a:t>
            </a:r>
            <a:endParaRPr lang="en-CA" dirty="0"/>
          </a:p>
        </p:txBody>
      </p:sp>
      <p:pic>
        <p:nvPicPr>
          <p:cNvPr id="5" name="Picture 4">
            <a:extLst>
              <a:ext uri="{FF2B5EF4-FFF2-40B4-BE49-F238E27FC236}">
                <a16:creationId xmlns:a16="http://schemas.microsoft.com/office/drawing/2014/main" id="{28CDFD33-4D64-4300-A7E5-719156C1407A}"/>
              </a:ext>
            </a:extLst>
          </p:cNvPr>
          <p:cNvPicPr>
            <a:picLocks noChangeAspect="1"/>
          </p:cNvPicPr>
          <p:nvPr/>
        </p:nvPicPr>
        <p:blipFill>
          <a:blip r:embed="rId2"/>
          <a:stretch>
            <a:fillRect/>
          </a:stretch>
        </p:blipFill>
        <p:spPr>
          <a:xfrm>
            <a:off x="3615807" y="2780755"/>
            <a:ext cx="4960386" cy="3579660"/>
          </a:xfrm>
          <a:prstGeom prst="rect">
            <a:avLst/>
          </a:prstGeom>
        </p:spPr>
      </p:pic>
    </p:spTree>
    <p:extLst>
      <p:ext uri="{BB962C8B-B14F-4D97-AF65-F5344CB8AC3E}">
        <p14:creationId xmlns:p14="http://schemas.microsoft.com/office/powerpoint/2010/main" val="16657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60A8-14FD-40BA-A605-D25197DF9106}"/>
              </a:ext>
            </a:extLst>
          </p:cNvPr>
          <p:cNvSpPr>
            <a:spLocks noGrp="1"/>
          </p:cNvSpPr>
          <p:nvPr>
            <p:ph type="title"/>
          </p:nvPr>
        </p:nvSpPr>
        <p:spPr/>
        <p:txBody>
          <a:bodyPr/>
          <a:lstStyle/>
          <a:p>
            <a:r>
              <a:rPr lang="en-CA" dirty="0"/>
              <a:t>Page Replacement – Visualization – 3</a:t>
            </a:r>
          </a:p>
        </p:txBody>
      </p:sp>
      <p:sp>
        <p:nvSpPr>
          <p:cNvPr id="3" name="Content Placeholder 2">
            <a:extLst>
              <a:ext uri="{FF2B5EF4-FFF2-40B4-BE49-F238E27FC236}">
                <a16:creationId xmlns:a16="http://schemas.microsoft.com/office/drawing/2014/main" id="{A14423E0-85F5-4604-943E-8EF309BB75FC}"/>
              </a:ext>
            </a:extLst>
          </p:cNvPr>
          <p:cNvSpPr>
            <a:spLocks noGrp="1"/>
          </p:cNvSpPr>
          <p:nvPr>
            <p:ph idx="1"/>
          </p:nvPr>
        </p:nvSpPr>
        <p:spPr>
          <a:xfrm>
            <a:off x="100668" y="1825625"/>
            <a:ext cx="11719420" cy="984687"/>
          </a:xfrm>
        </p:spPr>
        <p:txBody>
          <a:bodyPr/>
          <a:lstStyle/>
          <a:p>
            <a:pPr marL="0" indent="0" algn="ctr">
              <a:buNone/>
            </a:pPr>
            <a:r>
              <a:rPr lang="en-US" dirty="0"/>
              <a:t>When a page fault decides to replace page k in frame 5 with page r then page k must first be written back to disk before being overwritten by page r</a:t>
            </a:r>
            <a:endParaRPr lang="en-CA" dirty="0"/>
          </a:p>
        </p:txBody>
      </p:sp>
      <p:pic>
        <p:nvPicPr>
          <p:cNvPr id="5" name="Picture 4">
            <a:extLst>
              <a:ext uri="{FF2B5EF4-FFF2-40B4-BE49-F238E27FC236}">
                <a16:creationId xmlns:a16="http://schemas.microsoft.com/office/drawing/2014/main" id="{09D05586-7C59-4E53-AF18-7112DC224384}"/>
              </a:ext>
            </a:extLst>
          </p:cNvPr>
          <p:cNvPicPr>
            <a:picLocks noChangeAspect="1"/>
          </p:cNvPicPr>
          <p:nvPr/>
        </p:nvPicPr>
        <p:blipFill>
          <a:blip r:embed="rId2"/>
          <a:stretch>
            <a:fillRect/>
          </a:stretch>
        </p:blipFill>
        <p:spPr>
          <a:xfrm>
            <a:off x="3393596" y="2810312"/>
            <a:ext cx="5404807" cy="3991366"/>
          </a:xfrm>
          <a:prstGeom prst="rect">
            <a:avLst/>
          </a:prstGeom>
        </p:spPr>
      </p:pic>
    </p:spTree>
    <p:extLst>
      <p:ext uri="{BB962C8B-B14F-4D97-AF65-F5344CB8AC3E}">
        <p14:creationId xmlns:p14="http://schemas.microsoft.com/office/powerpoint/2010/main" val="238061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C9AC-25BB-443A-AC45-9698AEC0AC11}"/>
              </a:ext>
            </a:extLst>
          </p:cNvPr>
          <p:cNvSpPr>
            <a:spLocks noGrp="1"/>
          </p:cNvSpPr>
          <p:nvPr>
            <p:ph type="title"/>
          </p:nvPr>
        </p:nvSpPr>
        <p:spPr/>
        <p:txBody>
          <a:bodyPr/>
          <a:lstStyle/>
          <a:p>
            <a:r>
              <a:rPr lang="en-CA" dirty="0"/>
              <a:t>Page Replacement – Visualization – 4</a:t>
            </a:r>
          </a:p>
        </p:txBody>
      </p:sp>
      <p:sp>
        <p:nvSpPr>
          <p:cNvPr id="3" name="Content Placeholder 2">
            <a:extLst>
              <a:ext uri="{FF2B5EF4-FFF2-40B4-BE49-F238E27FC236}">
                <a16:creationId xmlns:a16="http://schemas.microsoft.com/office/drawing/2014/main" id="{A0108E02-AF32-46F5-986E-6CFA7F443C83}"/>
              </a:ext>
            </a:extLst>
          </p:cNvPr>
          <p:cNvSpPr>
            <a:spLocks noGrp="1"/>
          </p:cNvSpPr>
          <p:nvPr>
            <p:ph idx="1"/>
          </p:nvPr>
        </p:nvSpPr>
        <p:spPr>
          <a:xfrm>
            <a:off x="243281" y="1690688"/>
            <a:ext cx="11853644" cy="926677"/>
          </a:xfrm>
        </p:spPr>
        <p:txBody>
          <a:bodyPr/>
          <a:lstStyle/>
          <a:p>
            <a:pPr marL="0" indent="0" algn="ctr">
              <a:buNone/>
            </a:pPr>
            <a:r>
              <a:rPr lang="en-US" dirty="0"/>
              <a:t>When a page fault decides to replace page 2 with page 0 in frame 2 then page 2 can be overwritten without saving because an exact copy is still on disk</a:t>
            </a:r>
            <a:endParaRPr lang="en-CA" dirty="0"/>
          </a:p>
        </p:txBody>
      </p:sp>
      <p:pic>
        <p:nvPicPr>
          <p:cNvPr id="5" name="Picture 4">
            <a:extLst>
              <a:ext uri="{FF2B5EF4-FFF2-40B4-BE49-F238E27FC236}">
                <a16:creationId xmlns:a16="http://schemas.microsoft.com/office/drawing/2014/main" id="{4220DDD4-0F8C-482F-84D2-82BCB5B9F214}"/>
              </a:ext>
            </a:extLst>
          </p:cNvPr>
          <p:cNvPicPr>
            <a:picLocks noChangeAspect="1"/>
          </p:cNvPicPr>
          <p:nvPr/>
        </p:nvPicPr>
        <p:blipFill>
          <a:blip r:embed="rId2"/>
          <a:stretch>
            <a:fillRect/>
          </a:stretch>
        </p:blipFill>
        <p:spPr>
          <a:xfrm>
            <a:off x="3152222" y="2617365"/>
            <a:ext cx="6019769" cy="4058655"/>
          </a:xfrm>
          <a:prstGeom prst="rect">
            <a:avLst/>
          </a:prstGeom>
        </p:spPr>
      </p:pic>
    </p:spTree>
    <p:extLst>
      <p:ext uri="{BB962C8B-B14F-4D97-AF65-F5344CB8AC3E}">
        <p14:creationId xmlns:p14="http://schemas.microsoft.com/office/powerpoint/2010/main" val="299297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44CF69-5AED-4546-A8EC-B539BC42E2AE}"/>
              </a:ext>
            </a:extLst>
          </p:cNvPr>
          <p:cNvSpPr>
            <a:spLocks noGrp="1"/>
          </p:cNvSpPr>
          <p:nvPr>
            <p:ph type="title"/>
          </p:nvPr>
        </p:nvSpPr>
        <p:spPr>
          <a:xfrm>
            <a:off x="826396" y="586855"/>
            <a:ext cx="4230100" cy="3387497"/>
          </a:xfrm>
        </p:spPr>
        <p:txBody>
          <a:bodyPr anchor="b">
            <a:normAutofit/>
          </a:bodyPr>
          <a:lstStyle/>
          <a:p>
            <a:pPr algn="ctr"/>
            <a:r>
              <a:rPr lang="en-US" sz="4000" dirty="0">
                <a:solidFill>
                  <a:srgbClr val="FFFFFF"/>
                </a:solidFill>
              </a:rPr>
              <a:t>P &amp; M Bits Exercise  1 </a:t>
            </a:r>
            <a:endParaRPr lang="en-CA" sz="4000" dirty="0">
              <a:solidFill>
                <a:srgbClr val="FFFFFF"/>
              </a:solidFill>
            </a:endParaRPr>
          </a:p>
        </p:txBody>
      </p:sp>
      <p:sp>
        <p:nvSpPr>
          <p:cNvPr id="3" name="Content Placeholder 2">
            <a:extLst>
              <a:ext uri="{FF2B5EF4-FFF2-40B4-BE49-F238E27FC236}">
                <a16:creationId xmlns:a16="http://schemas.microsoft.com/office/drawing/2014/main" id="{6210728D-5E66-4B97-BF80-D216B36B864A}"/>
              </a:ext>
            </a:extLst>
          </p:cNvPr>
          <p:cNvSpPr>
            <a:spLocks noGrp="1"/>
          </p:cNvSpPr>
          <p:nvPr>
            <p:ph idx="1"/>
          </p:nvPr>
        </p:nvSpPr>
        <p:spPr>
          <a:xfrm>
            <a:off x="6503158" y="649480"/>
            <a:ext cx="4862447" cy="5546047"/>
          </a:xfrm>
        </p:spPr>
        <p:txBody>
          <a:bodyPr anchor="ctr">
            <a:normAutofit/>
          </a:bodyPr>
          <a:lstStyle/>
          <a:p>
            <a:pPr marL="0" indent="0">
              <a:buNone/>
            </a:pPr>
            <a:r>
              <a:rPr lang="en-US" sz="2000"/>
              <a:t>p = 0 means the page is currently not resident in memory.</a:t>
            </a:r>
          </a:p>
          <a:p>
            <a:pPr marL="0" indent="0">
              <a:buNone/>
            </a:pPr>
            <a:r>
              <a:rPr lang="en-US" sz="2000"/>
              <a:t>p = 1 means the page is currently resident in memory.</a:t>
            </a:r>
          </a:p>
          <a:p>
            <a:pPr marL="0" indent="0">
              <a:buNone/>
            </a:pPr>
            <a:r>
              <a:rPr lang="en-US" sz="2000"/>
              <a:t>m = 0 means the page has not been modified.</a:t>
            </a:r>
          </a:p>
          <a:p>
            <a:pPr marL="0" indent="0">
              <a:buNone/>
            </a:pPr>
            <a:r>
              <a:rPr lang="en-US" sz="2000"/>
              <a:t>m = 1 means the page has been modified.</a:t>
            </a:r>
            <a:endParaRPr lang="en-CA" sz="2000"/>
          </a:p>
        </p:txBody>
      </p:sp>
    </p:spTree>
    <p:extLst>
      <p:ext uri="{BB962C8B-B14F-4D97-AF65-F5344CB8AC3E}">
        <p14:creationId xmlns:p14="http://schemas.microsoft.com/office/powerpoint/2010/main" val="109107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F76650-0482-4B7D-A45E-4C294340BDCE}"/>
              </a:ext>
            </a:extLst>
          </p:cNvPr>
          <p:cNvSpPr>
            <a:spLocks noGrp="1"/>
          </p:cNvSpPr>
          <p:nvPr>
            <p:ph type="title"/>
          </p:nvPr>
        </p:nvSpPr>
        <p:spPr>
          <a:xfrm>
            <a:off x="826396" y="586855"/>
            <a:ext cx="4230100" cy="3387497"/>
          </a:xfrm>
        </p:spPr>
        <p:txBody>
          <a:bodyPr anchor="b">
            <a:normAutofit/>
          </a:bodyPr>
          <a:lstStyle/>
          <a:p>
            <a:pPr algn="ctr"/>
            <a:r>
              <a:rPr lang="fr-FR" sz="4000" dirty="0">
                <a:solidFill>
                  <a:srgbClr val="FFFFFF"/>
                </a:solidFill>
              </a:rPr>
              <a:t>P &amp; M Bits </a:t>
            </a:r>
            <a:r>
              <a:rPr lang="fr-FR" sz="4000" dirty="0" err="1">
                <a:solidFill>
                  <a:srgbClr val="FFFFFF"/>
                </a:solidFill>
              </a:rPr>
              <a:t>Exercise</a:t>
            </a:r>
            <a:r>
              <a:rPr lang="fr-FR" sz="4000" dirty="0">
                <a:solidFill>
                  <a:srgbClr val="FFFFFF"/>
                </a:solidFill>
              </a:rPr>
              <a:t> –2</a:t>
            </a:r>
            <a:endParaRPr lang="en-CA" sz="4000" dirty="0">
              <a:solidFill>
                <a:srgbClr val="FFFFFF"/>
              </a:solidFill>
            </a:endParaRPr>
          </a:p>
        </p:txBody>
      </p:sp>
      <p:sp>
        <p:nvSpPr>
          <p:cNvPr id="3" name="Content Placeholder 2">
            <a:extLst>
              <a:ext uri="{FF2B5EF4-FFF2-40B4-BE49-F238E27FC236}">
                <a16:creationId xmlns:a16="http://schemas.microsoft.com/office/drawing/2014/main" id="{C60FEFC6-C00A-4CF8-92F7-F221CC5A5EF5}"/>
              </a:ext>
            </a:extLst>
          </p:cNvPr>
          <p:cNvSpPr>
            <a:spLocks noGrp="1"/>
          </p:cNvSpPr>
          <p:nvPr>
            <p:ph idx="1"/>
          </p:nvPr>
        </p:nvSpPr>
        <p:spPr>
          <a:xfrm>
            <a:off x="6503158" y="649480"/>
            <a:ext cx="4862447" cy="5546047"/>
          </a:xfrm>
        </p:spPr>
        <p:txBody>
          <a:bodyPr anchor="ctr">
            <a:normAutofit/>
          </a:bodyPr>
          <a:lstStyle/>
          <a:p>
            <a:pPr marL="514350" indent="-514350">
              <a:buFont typeface="+mj-lt"/>
              <a:buAutoNum type="arabicPeriod"/>
            </a:pPr>
            <a:r>
              <a:rPr lang="en-US" sz="2000" dirty="0"/>
              <a:t>A page must be written back to disk when p=? and m=?</a:t>
            </a:r>
          </a:p>
          <a:p>
            <a:pPr marL="514350" indent="-514350">
              <a:buFont typeface="+mj-lt"/>
              <a:buAutoNum type="arabicPeriod"/>
            </a:pPr>
            <a:r>
              <a:rPr lang="en-US" sz="2000" dirty="0"/>
              <a:t>Immediately after a page replacement p=? and m=?</a:t>
            </a:r>
          </a:p>
          <a:p>
            <a:pPr marL="514350" indent="-514350">
              <a:buFont typeface="+mj-lt"/>
              <a:buAutoNum type="arabicPeriod"/>
            </a:pPr>
            <a:r>
              <a:rPr lang="en-US" sz="2000" dirty="0"/>
              <a:t>A page fault is triggered when p=? and m=?</a:t>
            </a:r>
          </a:p>
          <a:p>
            <a:endParaRPr lang="en-CA" sz="2000" dirty="0"/>
          </a:p>
        </p:txBody>
      </p:sp>
    </p:spTree>
    <p:extLst>
      <p:ext uri="{BB962C8B-B14F-4D97-AF65-F5344CB8AC3E}">
        <p14:creationId xmlns:p14="http://schemas.microsoft.com/office/powerpoint/2010/main" val="60990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7308E-C497-479F-B99B-70F18B4DC36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Overview</a:t>
            </a:r>
            <a:endParaRPr lang="en-CA" sz="4000">
              <a:solidFill>
                <a:srgbClr val="FFFFFF"/>
              </a:solidFill>
            </a:endParaRPr>
          </a:p>
        </p:txBody>
      </p:sp>
      <p:sp>
        <p:nvSpPr>
          <p:cNvPr id="3" name="Content Placeholder 2">
            <a:extLst>
              <a:ext uri="{FF2B5EF4-FFF2-40B4-BE49-F238E27FC236}">
                <a16:creationId xmlns:a16="http://schemas.microsoft.com/office/drawing/2014/main" id="{363A15B4-627D-4224-8B92-78734D5D2A02}"/>
              </a:ext>
            </a:extLst>
          </p:cNvPr>
          <p:cNvSpPr>
            <a:spLocks noGrp="1"/>
          </p:cNvSpPr>
          <p:nvPr>
            <p:ph idx="1"/>
          </p:nvPr>
        </p:nvSpPr>
        <p:spPr>
          <a:xfrm>
            <a:off x="4810259" y="649480"/>
            <a:ext cx="6555347" cy="5546047"/>
          </a:xfrm>
        </p:spPr>
        <p:txBody>
          <a:bodyPr anchor="ctr">
            <a:normAutofit/>
          </a:bodyPr>
          <a:lstStyle/>
          <a:p>
            <a:r>
              <a:rPr lang="en-US" sz="2000"/>
              <a:t>Announcements/Reminders</a:t>
            </a:r>
          </a:p>
          <a:p>
            <a:r>
              <a:rPr lang="en-US" sz="2000"/>
              <a:t>Recap</a:t>
            </a:r>
          </a:p>
          <a:p>
            <a:r>
              <a:rPr lang="en-CA" sz="2000"/>
              <a:t>Principles of Virtual Memory</a:t>
            </a:r>
          </a:p>
          <a:p>
            <a:r>
              <a:rPr lang="en-CA" sz="2000"/>
              <a:t>Page Replacement Algorithms</a:t>
            </a:r>
          </a:p>
          <a:p>
            <a:r>
              <a:rPr lang="en-CA" sz="2000"/>
              <a:t>Summary</a:t>
            </a:r>
          </a:p>
        </p:txBody>
      </p:sp>
    </p:spTree>
    <p:extLst>
      <p:ext uri="{BB962C8B-B14F-4D97-AF65-F5344CB8AC3E}">
        <p14:creationId xmlns:p14="http://schemas.microsoft.com/office/powerpoint/2010/main" val="105846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66010-1638-4327-837B-493769D4421B}"/>
              </a:ext>
            </a:extLst>
          </p:cNvPr>
          <p:cNvSpPr>
            <a:spLocks noGrp="1"/>
          </p:cNvSpPr>
          <p:nvPr>
            <p:ph type="title"/>
          </p:nvPr>
        </p:nvSpPr>
        <p:spPr>
          <a:xfrm>
            <a:off x="1371599" y="294538"/>
            <a:ext cx="9895951" cy="1033669"/>
          </a:xfrm>
        </p:spPr>
        <p:txBody>
          <a:bodyPr>
            <a:normAutofit/>
          </a:bodyPr>
          <a:lstStyle/>
          <a:p>
            <a:r>
              <a:rPr lang="en-CA" sz="4000">
                <a:solidFill>
                  <a:srgbClr val="FFFFFF"/>
                </a:solidFill>
              </a:rPr>
              <a:t>Paging of Tables</a:t>
            </a:r>
          </a:p>
        </p:txBody>
      </p:sp>
      <p:sp>
        <p:nvSpPr>
          <p:cNvPr id="3" name="Content Placeholder 2">
            <a:extLst>
              <a:ext uri="{FF2B5EF4-FFF2-40B4-BE49-F238E27FC236}">
                <a16:creationId xmlns:a16="http://schemas.microsoft.com/office/drawing/2014/main" id="{7C93F081-94AB-4943-A897-AA9989268B54}"/>
              </a:ext>
            </a:extLst>
          </p:cNvPr>
          <p:cNvSpPr>
            <a:spLocks noGrp="1"/>
          </p:cNvSpPr>
          <p:nvPr>
            <p:ph idx="1"/>
          </p:nvPr>
        </p:nvSpPr>
        <p:spPr>
          <a:xfrm>
            <a:off x="1147664" y="2206229"/>
            <a:ext cx="9724031" cy="3683358"/>
          </a:xfrm>
        </p:spPr>
        <p:txBody>
          <a:bodyPr anchor="ctr">
            <a:noAutofit/>
          </a:bodyPr>
          <a:lstStyle/>
          <a:p>
            <a:r>
              <a:rPr lang="en-US" sz="2000" dirty="0"/>
              <a:t>Virtual memory can create address spaces much larger than the available physical memory.</a:t>
            </a:r>
          </a:p>
          <a:p>
            <a:pPr lvl="1"/>
            <a:r>
              <a:rPr lang="en-US" sz="2000" dirty="0"/>
              <a:t>For example, a 64-bit virtual address, the potential size of VM is 2^64</a:t>
            </a:r>
          </a:p>
          <a:p>
            <a:pPr lvl="1"/>
            <a:r>
              <a:rPr lang="en-US" sz="2000" dirty="0"/>
              <a:t>Of course, some of that potential size will be taken by the offset and the segment.</a:t>
            </a:r>
          </a:p>
          <a:p>
            <a:r>
              <a:rPr lang="en-US" sz="2000" dirty="0"/>
              <a:t>Since few programs make use of such large address spaces, much of the space taken up by a table in memory would be wasted. </a:t>
            </a:r>
          </a:p>
          <a:p>
            <a:pPr lvl="1"/>
            <a:r>
              <a:rPr lang="en-US" sz="2000" dirty="0"/>
              <a:t>To reduce the overhead, a table can be divided into individual pages and brought into memory as needed using demand paging and page replacement.</a:t>
            </a:r>
          </a:p>
          <a:p>
            <a:r>
              <a:rPr lang="en-US" sz="2000" dirty="0"/>
              <a:t>A segment table can be divided into pages by dividing the segment number s into two components, s1 and s2, and to use a new page table to keep track of the pages constituting the segment table. </a:t>
            </a:r>
          </a:p>
          <a:p>
            <a:pPr lvl="1"/>
            <a:r>
              <a:rPr lang="en-US" sz="2000" dirty="0"/>
              <a:t>Similarly, a large page table can be divided into pages and kept track of by another higher-order page table.</a:t>
            </a:r>
            <a:endParaRPr lang="en-CA" sz="2000" dirty="0"/>
          </a:p>
        </p:txBody>
      </p:sp>
    </p:spTree>
    <p:extLst>
      <p:ext uri="{BB962C8B-B14F-4D97-AF65-F5344CB8AC3E}">
        <p14:creationId xmlns:p14="http://schemas.microsoft.com/office/powerpoint/2010/main" val="1600742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26E0-0E58-49F8-8708-DBB35A893DBC}"/>
              </a:ext>
            </a:extLst>
          </p:cNvPr>
          <p:cNvSpPr>
            <a:spLocks noGrp="1"/>
          </p:cNvSpPr>
          <p:nvPr>
            <p:ph type="title"/>
          </p:nvPr>
        </p:nvSpPr>
        <p:spPr/>
        <p:txBody>
          <a:bodyPr/>
          <a:lstStyle/>
          <a:p>
            <a:r>
              <a:rPr lang="en-US" dirty="0"/>
              <a:t>Paged Page Table Address Translation – 1 </a:t>
            </a:r>
            <a:endParaRPr lang="en-CA" dirty="0"/>
          </a:p>
        </p:txBody>
      </p:sp>
      <p:sp>
        <p:nvSpPr>
          <p:cNvPr id="3" name="Content Placeholder 2">
            <a:extLst>
              <a:ext uri="{FF2B5EF4-FFF2-40B4-BE49-F238E27FC236}">
                <a16:creationId xmlns:a16="http://schemas.microsoft.com/office/drawing/2014/main" id="{9BFB14F9-C784-4E53-A55F-F7B2BB9C1C3E}"/>
              </a:ext>
            </a:extLst>
          </p:cNvPr>
          <p:cNvSpPr>
            <a:spLocks noGrp="1"/>
          </p:cNvSpPr>
          <p:nvPr>
            <p:ph idx="1"/>
          </p:nvPr>
        </p:nvSpPr>
        <p:spPr>
          <a:xfrm>
            <a:off x="0" y="1825625"/>
            <a:ext cx="12192000" cy="682683"/>
          </a:xfrm>
        </p:spPr>
        <p:txBody>
          <a:bodyPr>
            <a:normAutofit/>
          </a:bodyPr>
          <a:lstStyle/>
          <a:p>
            <a:pPr marL="0" indent="0" algn="ctr">
              <a:buNone/>
            </a:pPr>
            <a:r>
              <a:rPr lang="en-US" sz="2000" dirty="0"/>
              <a:t>A 3 level hierarchy starts with a segment table. The entry s points to the page table of segment s and each entry of the page table points to one page of segment s in physical memory</a:t>
            </a:r>
            <a:endParaRPr lang="en-CA" sz="2000" dirty="0"/>
          </a:p>
        </p:txBody>
      </p:sp>
      <p:pic>
        <p:nvPicPr>
          <p:cNvPr id="5" name="Picture 4">
            <a:extLst>
              <a:ext uri="{FF2B5EF4-FFF2-40B4-BE49-F238E27FC236}">
                <a16:creationId xmlns:a16="http://schemas.microsoft.com/office/drawing/2014/main" id="{45AB1B70-EBED-41C7-B5C0-063401128920}"/>
              </a:ext>
            </a:extLst>
          </p:cNvPr>
          <p:cNvPicPr>
            <a:picLocks noChangeAspect="1"/>
          </p:cNvPicPr>
          <p:nvPr/>
        </p:nvPicPr>
        <p:blipFill>
          <a:blip r:embed="rId2"/>
          <a:stretch>
            <a:fillRect/>
          </a:stretch>
        </p:blipFill>
        <p:spPr>
          <a:xfrm>
            <a:off x="3956520" y="2643245"/>
            <a:ext cx="4278959" cy="4237894"/>
          </a:xfrm>
          <a:prstGeom prst="rect">
            <a:avLst/>
          </a:prstGeom>
        </p:spPr>
      </p:pic>
    </p:spTree>
    <p:extLst>
      <p:ext uri="{BB962C8B-B14F-4D97-AF65-F5344CB8AC3E}">
        <p14:creationId xmlns:p14="http://schemas.microsoft.com/office/powerpoint/2010/main" val="562646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8044-F198-450E-9D28-5D32ACAD5F8C}"/>
              </a:ext>
            </a:extLst>
          </p:cNvPr>
          <p:cNvSpPr>
            <a:spLocks noGrp="1"/>
          </p:cNvSpPr>
          <p:nvPr>
            <p:ph type="title"/>
          </p:nvPr>
        </p:nvSpPr>
        <p:spPr/>
        <p:txBody>
          <a:bodyPr/>
          <a:lstStyle/>
          <a:p>
            <a:r>
              <a:rPr lang="en-US" dirty="0"/>
              <a:t>Paged Page Table Address Translation – 2</a:t>
            </a:r>
            <a:endParaRPr lang="en-CA" dirty="0"/>
          </a:p>
        </p:txBody>
      </p:sp>
      <p:sp>
        <p:nvSpPr>
          <p:cNvPr id="3" name="Content Placeholder 2">
            <a:extLst>
              <a:ext uri="{FF2B5EF4-FFF2-40B4-BE49-F238E27FC236}">
                <a16:creationId xmlns:a16="http://schemas.microsoft.com/office/drawing/2014/main" id="{59B409BE-57E8-40DD-8891-6BB35EF5653E}"/>
              </a:ext>
            </a:extLst>
          </p:cNvPr>
          <p:cNvSpPr>
            <a:spLocks noGrp="1"/>
          </p:cNvSpPr>
          <p:nvPr>
            <p:ph idx="1"/>
          </p:nvPr>
        </p:nvSpPr>
        <p:spPr>
          <a:xfrm>
            <a:off x="838200" y="1825625"/>
            <a:ext cx="10515600" cy="951131"/>
          </a:xfrm>
        </p:spPr>
        <p:txBody>
          <a:bodyPr/>
          <a:lstStyle/>
          <a:p>
            <a:pPr marL="0" indent="0" algn="ctr">
              <a:buNone/>
            </a:pPr>
            <a:r>
              <a:rPr lang="en-US" dirty="0"/>
              <a:t>A page table that is too large to keep in memory may be subdivided into pages, each entry still pointing to the same pages as before</a:t>
            </a:r>
            <a:endParaRPr lang="en-CA" dirty="0"/>
          </a:p>
        </p:txBody>
      </p:sp>
      <p:pic>
        <p:nvPicPr>
          <p:cNvPr id="5" name="Picture 4">
            <a:extLst>
              <a:ext uri="{FF2B5EF4-FFF2-40B4-BE49-F238E27FC236}">
                <a16:creationId xmlns:a16="http://schemas.microsoft.com/office/drawing/2014/main" id="{A7941A48-3964-45FB-BBD9-2718BEC9D7F4}"/>
              </a:ext>
            </a:extLst>
          </p:cNvPr>
          <p:cNvPicPr>
            <a:picLocks noChangeAspect="1"/>
          </p:cNvPicPr>
          <p:nvPr/>
        </p:nvPicPr>
        <p:blipFill>
          <a:blip r:embed="rId2"/>
          <a:stretch>
            <a:fillRect/>
          </a:stretch>
        </p:blipFill>
        <p:spPr>
          <a:xfrm>
            <a:off x="4024189" y="2776756"/>
            <a:ext cx="4143622" cy="3946307"/>
          </a:xfrm>
          <a:prstGeom prst="rect">
            <a:avLst/>
          </a:prstGeom>
        </p:spPr>
      </p:pic>
    </p:spTree>
    <p:extLst>
      <p:ext uri="{BB962C8B-B14F-4D97-AF65-F5344CB8AC3E}">
        <p14:creationId xmlns:p14="http://schemas.microsoft.com/office/powerpoint/2010/main" val="527356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68F2-7032-4801-9832-1250FD9A9501}"/>
              </a:ext>
            </a:extLst>
          </p:cNvPr>
          <p:cNvSpPr>
            <a:spLocks noGrp="1"/>
          </p:cNvSpPr>
          <p:nvPr>
            <p:ph type="title"/>
          </p:nvPr>
        </p:nvSpPr>
        <p:spPr/>
        <p:txBody>
          <a:bodyPr/>
          <a:lstStyle/>
          <a:p>
            <a:r>
              <a:rPr lang="en-US" dirty="0"/>
              <a:t>Paged Page Table Address Translation – 3</a:t>
            </a:r>
            <a:endParaRPr lang="en-CA" dirty="0"/>
          </a:p>
        </p:txBody>
      </p:sp>
      <p:sp>
        <p:nvSpPr>
          <p:cNvPr id="3" name="Content Placeholder 2">
            <a:extLst>
              <a:ext uri="{FF2B5EF4-FFF2-40B4-BE49-F238E27FC236}">
                <a16:creationId xmlns:a16="http://schemas.microsoft.com/office/drawing/2014/main" id="{DAAFB2E6-0A05-4366-B9AD-7607B0698AC3}"/>
              </a:ext>
            </a:extLst>
          </p:cNvPr>
          <p:cNvSpPr>
            <a:spLocks noGrp="1"/>
          </p:cNvSpPr>
          <p:nvPr>
            <p:ph idx="1"/>
          </p:nvPr>
        </p:nvSpPr>
        <p:spPr>
          <a:xfrm>
            <a:off x="838200" y="1825625"/>
            <a:ext cx="10515600" cy="875630"/>
          </a:xfrm>
        </p:spPr>
        <p:txBody>
          <a:bodyPr>
            <a:normAutofit/>
          </a:bodyPr>
          <a:lstStyle/>
          <a:p>
            <a:pPr marL="0" indent="0" algn="ctr">
              <a:buNone/>
            </a:pPr>
            <a:r>
              <a:rPr lang="en-US" sz="2400" dirty="0"/>
              <a:t>To keep track of the pages constituting the page table, a higher order page table PT' of the page table PT is introduced. Each entry points to a page of the page table</a:t>
            </a:r>
            <a:endParaRPr lang="en-CA" sz="2400" dirty="0"/>
          </a:p>
        </p:txBody>
      </p:sp>
      <p:pic>
        <p:nvPicPr>
          <p:cNvPr id="5" name="Picture 4">
            <a:extLst>
              <a:ext uri="{FF2B5EF4-FFF2-40B4-BE49-F238E27FC236}">
                <a16:creationId xmlns:a16="http://schemas.microsoft.com/office/drawing/2014/main" id="{28C88CA1-CB87-430B-8CC9-0C0A19546D34}"/>
              </a:ext>
            </a:extLst>
          </p:cNvPr>
          <p:cNvPicPr>
            <a:picLocks noChangeAspect="1"/>
          </p:cNvPicPr>
          <p:nvPr/>
        </p:nvPicPr>
        <p:blipFill>
          <a:blip r:embed="rId2"/>
          <a:stretch>
            <a:fillRect/>
          </a:stretch>
        </p:blipFill>
        <p:spPr>
          <a:xfrm>
            <a:off x="3203121" y="2628742"/>
            <a:ext cx="5785757" cy="4119914"/>
          </a:xfrm>
          <a:prstGeom prst="rect">
            <a:avLst/>
          </a:prstGeom>
        </p:spPr>
      </p:pic>
    </p:spTree>
    <p:extLst>
      <p:ext uri="{BB962C8B-B14F-4D97-AF65-F5344CB8AC3E}">
        <p14:creationId xmlns:p14="http://schemas.microsoft.com/office/powerpoint/2010/main" val="254786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97EC-C869-42A3-A0F3-6E62F6FB40B7}"/>
              </a:ext>
            </a:extLst>
          </p:cNvPr>
          <p:cNvSpPr>
            <a:spLocks noGrp="1"/>
          </p:cNvSpPr>
          <p:nvPr>
            <p:ph type="title"/>
          </p:nvPr>
        </p:nvSpPr>
        <p:spPr/>
        <p:txBody>
          <a:bodyPr/>
          <a:lstStyle/>
          <a:p>
            <a:r>
              <a:rPr lang="en-US" dirty="0"/>
              <a:t>Paged Page Table Address Translation – 4</a:t>
            </a:r>
            <a:endParaRPr lang="en-CA" dirty="0"/>
          </a:p>
        </p:txBody>
      </p:sp>
      <p:sp>
        <p:nvSpPr>
          <p:cNvPr id="3" name="Content Placeholder 2">
            <a:extLst>
              <a:ext uri="{FF2B5EF4-FFF2-40B4-BE49-F238E27FC236}">
                <a16:creationId xmlns:a16="http://schemas.microsoft.com/office/drawing/2014/main" id="{F8DDFC02-02F2-4F69-BE5F-5625BE54A3DA}"/>
              </a:ext>
            </a:extLst>
          </p:cNvPr>
          <p:cNvSpPr>
            <a:spLocks noGrp="1"/>
          </p:cNvSpPr>
          <p:nvPr>
            <p:ph idx="1"/>
          </p:nvPr>
        </p:nvSpPr>
        <p:spPr>
          <a:xfrm>
            <a:off x="838200" y="1825625"/>
            <a:ext cx="10515600" cy="934353"/>
          </a:xfrm>
        </p:spPr>
        <p:txBody>
          <a:bodyPr/>
          <a:lstStyle/>
          <a:p>
            <a:pPr marL="0" indent="0" algn="ctr">
              <a:buNone/>
            </a:pPr>
            <a:r>
              <a:rPr lang="en-US" dirty="0"/>
              <a:t>The page number p is divided into two components, p1 and p2, resulting in a virtual address of the form (s, p1, p2, w)</a:t>
            </a:r>
            <a:endParaRPr lang="en-CA" dirty="0"/>
          </a:p>
        </p:txBody>
      </p:sp>
      <p:pic>
        <p:nvPicPr>
          <p:cNvPr id="5" name="Picture 4">
            <a:extLst>
              <a:ext uri="{FF2B5EF4-FFF2-40B4-BE49-F238E27FC236}">
                <a16:creationId xmlns:a16="http://schemas.microsoft.com/office/drawing/2014/main" id="{700D1634-D187-4BD8-8D60-124CFE2B78E2}"/>
              </a:ext>
            </a:extLst>
          </p:cNvPr>
          <p:cNvPicPr>
            <a:picLocks noChangeAspect="1"/>
          </p:cNvPicPr>
          <p:nvPr/>
        </p:nvPicPr>
        <p:blipFill rotWithShape="1">
          <a:blip r:embed="rId2"/>
          <a:srcRect b="9050"/>
          <a:stretch/>
        </p:blipFill>
        <p:spPr>
          <a:xfrm>
            <a:off x="3555066" y="3063875"/>
            <a:ext cx="5081868" cy="3429000"/>
          </a:xfrm>
          <a:prstGeom prst="rect">
            <a:avLst/>
          </a:prstGeom>
        </p:spPr>
      </p:pic>
    </p:spTree>
    <p:extLst>
      <p:ext uri="{BB962C8B-B14F-4D97-AF65-F5344CB8AC3E}">
        <p14:creationId xmlns:p14="http://schemas.microsoft.com/office/powerpoint/2010/main" val="29317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42F5B-BABE-449D-B130-128684CF775C}"/>
              </a:ext>
            </a:extLst>
          </p:cNvPr>
          <p:cNvPicPr>
            <a:picLocks noChangeAspect="1"/>
          </p:cNvPicPr>
          <p:nvPr/>
        </p:nvPicPr>
        <p:blipFill>
          <a:blip r:embed="rId2"/>
          <a:stretch>
            <a:fillRect/>
          </a:stretch>
        </p:blipFill>
        <p:spPr>
          <a:xfrm>
            <a:off x="3228096" y="2584580"/>
            <a:ext cx="5735807" cy="4273420"/>
          </a:xfrm>
          <a:prstGeom prst="rect">
            <a:avLst/>
          </a:prstGeom>
        </p:spPr>
      </p:pic>
      <p:sp>
        <p:nvSpPr>
          <p:cNvPr id="2" name="Title 1">
            <a:extLst>
              <a:ext uri="{FF2B5EF4-FFF2-40B4-BE49-F238E27FC236}">
                <a16:creationId xmlns:a16="http://schemas.microsoft.com/office/drawing/2014/main" id="{47C6DD16-A9DC-4618-8B81-8CFE5FABB018}"/>
              </a:ext>
            </a:extLst>
          </p:cNvPr>
          <p:cNvSpPr>
            <a:spLocks noGrp="1"/>
          </p:cNvSpPr>
          <p:nvPr>
            <p:ph type="title"/>
          </p:nvPr>
        </p:nvSpPr>
        <p:spPr/>
        <p:txBody>
          <a:bodyPr/>
          <a:lstStyle/>
          <a:p>
            <a:r>
              <a:rPr lang="en-US" dirty="0"/>
              <a:t>Paged Page Table Address Translation – 5</a:t>
            </a:r>
            <a:endParaRPr lang="en-CA" dirty="0"/>
          </a:p>
        </p:txBody>
      </p:sp>
      <p:sp>
        <p:nvSpPr>
          <p:cNvPr id="3" name="Content Placeholder 2">
            <a:extLst>
              <a:ext uri="{FF2B5EF4-FFF2-40B4-BE49-F238E27FC236}">
                <a16:creationId xmlns:a16="http://schemas.microsoft.com/office/drawing/2014/main" id="{F47FFC13-5633-42F9-B1D3-C62DF277D3D7}"/>
              </a:ext>
            </a:extLst>
          </p:cNvPr>
          <p:cNvSpPr>
            <a:spLocks noGrp="1"/>
          </p:cNvSpPr>
          <p:nvPr>
            <p:ph idx="1"/>
          </p:nvPr>
        </p:nvSpPr>
        <p:spPr>
          <a:xfrm>
            <a:off x="838200" y="1825625"/>
            <a:ext cx="10515600" cy="850463"/>
          </a:xfrm>
        </p:spPr>
        <p:txBody>
          <a:bodyPr>
            <a:normAutofit lnSpcReduction="10000"/>
          </a:bodyPr>
          <a:lstStyle/>
          <a:p>
            <a:pPr marL="0" indent="0" algn="ctr">
              <a:buNone/>
            </a:pPr>
            <a:r>
              <a:rPr lang="en-US" dirty="0"/>
              <a:t>s selects the segment. p1 selects the entry in the page table PT' of the page table PT that points to page p1 of PT.</a:t>
            </a:r>
            <a:endParaRPr lang="en-CA" dirty="0"/>
          </a:p>
        </p:txBody>
      </p:sp>
    </p:spTree>
    <p:extLst>
      <p:ext uri="{BB962C8B-B14F-4D97-AF65-F5344CB8AC3E}">
        <p14:creationId xmlns:p14="http://schemas.microsoft.com/office/powerpoint/2010/main" val="153866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BC1D-14D2-44BC-A5EC-C127881B7E43}"/>
              </a:ext>
            </a:extLst>
          </p:cNvPr>
          <p:cNvSpPr>
            <a:spLocks noGrp="1"/>
          </p:cNvSpPr>
          <p:nvPr>
            <p:ph type="title"/>
          </p:nvPr>
        </p:nvSpPr>
        <p:spPr/>
        <p:txBody>
          <a:bodyPr/>
          <a:lstStyle/>
          <a:p>
            <a:r>
              <a:rPr lang="en-US" dirty="0"/>
              <a:t>Paged Page Table Address Translation – 6</a:t>
            </a:r>
            <a:endParaRPr lang="en-CA" dirty="0"/>
          </a:p>
        </p:txBody>
      </p:sp>
      <p:sp>
        <p:nvSpPr>
          <p:cNvPr id="3" name="Content Placeholder 2">
            <a:extLst>
              <a:ext uri="{FF2B5EF4-FFF2-40B4-BE49-F238E27FC236}">
                <a16:creationId xmlns:a16="http://schemas.microsoft.com/office/drawing/2014/main" id="{F2585577-D056-4EC1-9CCE-045787C7728B}"/>
              </a:ext>
            </a:extLst>
          </p:cNvPr>
          <p:cNvSpPr>
            <a:spLocks noGrp="1"/>
          </p:cNvSpPr>
          <p:nvPr>
            <p:ph idx="1"/>
          </p:nvPr>
        </p:nvSpPr>
        <p:spPr>
          <a:xfrm>
            <a:off x="838200" y="1825625"/>
            <a:ext cx="10515600" cy="758184"/>
          </a:xfrm>
        </p:spPr>
        <p:txBody>
          <a:bodyPr>
            <a:normAutofit/>
          </a:bodyPr>
          <a:lstStyle/>
          <a:p>
            <a:pPr marL="0" indent="0" algn="ctr">
              <a:buNone/>
            </a:pPr>
            <a:r>
              <a:rPr lang="en-US" sz="2000" dirty="0"/>
              <a:t>p2 is an offset into page p1 of PT, which contains the frame number of the page containing the word corresponding to the virtual address (s, p1, p2, w)</a:t>
            </a:r>
            <a:endParaRPr lang="en-CA" sz="2000" dirty="0"/>
          </a:p>
        </p:txBody>
      </p:sp>
      <p:pic>
        <p:nvPicPr>
          <p:cNvPr id="5" name="Picture 4">
            <a:extLst>
              <a:ext uri="{FF2B5EF4-FFF2-40B4-BE49-F238E27FC236}">
                <a16:creationId xmlns:a16="http://schemas.microsoft.com/office/drawing/2014/main" id="{E0FB5848-9704-4B89-809D-09E446DF4CA1}"/>
              </a:ext>
            </a:extLst>
          </p:cNvPr>
          <p:cNvPicPr>
            <a:picLocks noChangeAspect="1"/>
          </p:cNvPicPr>
          <p:nvPr/>
        </p:nvPicPr>
        <p:blipFill>
          <a:blip r:embed="rId2"/>
          <a:stretch>
            <a:fillRect/>
          </a:stretch>
        </p:blipFill>
        <p:spPr>
          <a:xfrm>
            <a:off x="3159968" y="2475706"/>
            <a:ext cx="6040016" cy="4382294"/>
          </a:xfrm>
          <a:prstGeom prst="rect">
            <a:avLst/>
          </a:prstGeom>
        </p:spPr>
      </p:pic>
    </p:spTree>
    <p:extLst>
      <p:ext uri="{BB962C8B-B14F-4D97-AF65-F5344CB8AC3E}">
        <p14:creationId xmlns:p14="http://schemas.microsoft.com/office/powerpoint/2010/main" val="371526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C56AE-9591-4A5A-85D7-FE42553015A8}"/>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rPr>
              <a:t>Page Replacement</a:t>
            </a:r>
            <a:endParaRPr lang="en-CA" sz="4000" dirty="0">
              <a:solidFill>
                <a:srgbClr val="FFFFFF"/>
              </a:solidFill>
            </a:endParaRPr>
          </a:p>
        </p:txBody>
      </p:sp>
      <p:sp>
        <p:nvSpPr>
          <p:cNvPr id="3" name="Content Placeholder 2">
            <a:extLst>
              <a:ext uri="{FF2B5EF4-FFF2-40B4-BE49-F238E27FC236}">
                <a16:creationId xmlns:a16="http://schemas.microsoft.com/office/drawing/2014/main" id="{255F1304-ECEE-4E8F-BE21-9E702C9A175F}"/>
              </a:ext>
            </a:extLst>
          </p:cNvPr>
          <p:cNvSpPr>
            <a:spLocks noGrp="1"/>
          </p:cNvSpPr>
          <p:nvPr>
            <p:ph idx="1"/>
          </p:nvPr>
        </p:nvSpPr>
        <p:spPr>
          <a:xfrm>
            <a:off x="4810259" y="649480"/>
            <a:ext cx="6555347" cy="5546047"/>
          </a:xfrm>
        </p:spPr>
        <p:txBody>
          <a:bodyPr anchor="ctr">
            <a:normAutofit/>
          </a:bodyPr>
          <a:lstStyle/>
          <a:p>
            <a:r>
              <a:rPr lang="en-US" sz="2000"/>
              <a:t>How do we decide which page to replace?</a:t>
            </a:r>
          </a:p>
          <a:p>
            <a:r>
              <a:rPr lang="en-US" sz="2000"/>
              <a:t>Ideally, we want the least number of page faults (i.e., page not resident).</a:t>
            </a:r>
          </a:p>
          <a:p>
            <a:pPr lvl="1"/>
            <a:r>
              <a:rPr lang="en-US" sz="2000"/>
              <a:t>Page replacement algorithm(s) coming up! </a:t>
            </a:r>
          </a:p>
          <a:p>
            <a:pPr lvl="2"/>
            <a:r>
              <a:rPr lang="en-US" dirty="0"/>
              <a:t>Optimal Page Replacement Algorithm.</a:t>
            </a:r>
          </a:p>
          <a:p>
            <a:pPr lvl="2"/>
            <a:r>
              <a:rPr lang="en-US" dirty="0"/>
              <a:t>FIFO Page Replacement Algorithm.</a:t>
            </a:r>
          </a:p>
          <a:p>
            <a:pPr lvl="2"/>
            <a:r>
              <a:rPr lang="en-US" dirty="0"/>
              <a:t>LRU Page Replacement Algorithm.</a:t>
            </a:r>
            <a:endParaRPr lang="en-CA" dirty="0"/>
          </a:p>
        </p:txBody>
      </p:sp>
    </p:spTree>
    <p:extLst>
      <p:ext uri="{BB962C8B-B14F-4D97-AF65-F5344CB8AC3E}">
        <p14:creationId xmlns:p14="http://schemas.microsoft.com/office/powerpoint/2010/main" val="2404505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DDCFE-B5F0-4620-BFBD-E4C3906F3B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Page Replacement </a:t>
            </a:r>
            <a:r>
              <a:rPr lang="en-US" sz="4000">
                <a:solidFill>
                  <a:srgbClr val="FFFFFF"/>
                </a:solidFill>
                <a:sym typeface="Wingdings" panose="05000000000000000000" pitchFamily="2" charset="2"/>
              </a:rPr>
              <a:t> Fixed # of Frames</a:t>
            </a:r>
            <a:endParaRPr lang="en-CA" sz="4000">
              <a:solidFill>
                <a:srgbClr val="FFFFFF"/>
              </a:solidFill>
            </a:endParaRPr>
          </a:p>
        </p:txBody>
      </p:sp>
      <p:sp>
        <p:nvSpPr>
          <p:cNvPr id="3" name="Content Placeholder 2">
            <a:extLst>
              <a:ext uri="{FF2B5EF4-FFF2-40B4-BE49-F238E27FC236}">
                <a16:creationId xmlns:a16="http://schemas.microsoft.com/office/drawing/2014/main" id="{E381EAE9-8BD4-4F9D-80BD-00D2E0285EE7}"/>
              </a:ext>
            </a:extLst>
          </p:cNvPr>
          <p:cNvSpPr>
            <a:spLocks noGrp="1"/>
          </p:cNvSpPr>
          <p:nvPr>
            <p:ph idx="1"/>
          </p:nvPr>
        </p:nvSpPr>
        <p:spPr>
          <a:xfrm>
            <a:off x="1371599" y="2318197"/>
            <a:ext cx="9724031" cy="3683358"/>
          </a:xfrm>
        </p:spPr>
        <p:txBody>
          <a:bodyPr anchor="ctr">
            <a:normAutofit/>
          </a:bodyPr>
          <a:lstStyle/>
          <a:p>
            <a:r>
              <a:rPr lang="en-US" sz="2000"/>
              <a:t>Memory consists of a fixed number of frames. </a:t>
            </a:r>
          </a:p>
          <a:p>
            <a:pPr lvl="1"/>
            <a:r>
              <a:rPr lang="en-US" sz="2000"/>
              <a:t>One approach to sharing the frames among multiple processes is to let the processes compete with one another. </a:t>
            </a:r>
          </a:p>
          <a:p>
            <a:pPr lvl="1"/>
            <a:r>
              <a:rPr lang="en-US" sz="2000"/>
              <a:t>When a page fault occurs and no free frame is available, the algorithm chooses one of the resident pages for replacement, regardless of which process the page belongs to.</a:t>
            </a:r>
          </a:p>
          <a:p>
            <a:r>
              <a:rPr lang="en-US" sz="2000"/>
              <a:t>A reference string is the sequence of page numbers referenced by an executing program during a given time interval. </a:t>
            </a:r>
          </a:p>
          <a:p>
            <a:pPr lvl="1"/>
            <a:r>
              <a:rPr lang="en-US" sz="2000"/>
              <a:t>Reference strings are used to compare different page replacement algorithms by counting the number of page faults generated.</a:t>
            </a:r>
            <a:endParaRPr lang="en-CA" sz="2000"/>
          </a:p>
        </p:txBody>
      </p:sp>
    </p:spTree>
    <p:extLst>
      <p:ext uri="{BB962C8B-B14F-4D97-AF65-F5344CB8AC3E}">
        <p14:creationId xmlns:p14="http://schemas.microsoft.com/office/powerpoint/2010/main" val="3610765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BF47F-EC36-46F1-B9C9-39A82C976063}"/>
              </a:ext>
            </a:extLst>
          </p:cNvPr>
          <p:cNvSpPr>
            <a:spLocks noGrp="1"/>
          </p:cNvSpPr>
          <p:nvPr>
            <p:ph type="title"/>
          </p:nvPr>
        </p:nvSpPr>
        <p:spPr>
          <a:xfrm>
            <a:off x="466722" y="586855"/>
            <a:ext cx="3201366" cy="3387497"/>
          </a:xfrm>
        </p:spPr>
        <p:txBody>
          <a:bodyPr anchor="b">
            <a:normAutofit/>
          </a:bodyPr>
          <a:lstStyle/>
          <a:p>
            <a:pPr algn="ctr"/>
            <a:r>
              <a:rPr lang="en-CA" sz="4000" dirty="0">
                <a:solidFill>
                  <a:srgbClr val="FFFFFF"/>
                </a:solidFill>
              </a:rPr>
              <a:t>Optimal Page Replacement Algorithm</a:t>
            </a:r>
          </a:p>
        </p:txBody>
      </p:sp>
      <p:sp>
        <p:nvSpPr>
          <p:cNvPr id="3" name="Content Placeholder 2">
            <a:extLst>
              <a:ext uri="{FF2B5EF4-FFF2-40B4-BE49-F238E27FC236}">
                <a16:creationId xmlns:a16="http://schemas.microsoft.com/office/drawing/2014/main" id="{774FFD67-CA94-4835-9295-F6528A95D522}"/>
              </a:ext>
            </a:extLst>
          </p:cNvPr>
          <p:cNvSpPr>
            <a:spLocks noGrp="1"/>
          </p:cNvSpPr>
          <p:nvPr>
            <p:ph idx="1"/>
          </p:nvPr>
        </p:nvSpPr>
        <p:spPr>
          <a:xfrm>
            <a:off x="4810259" y="649480"/>
            <a:ext cx="6555347" cy="5546047"/>
          </a:xfrm>
        </p:spPr>
        <p:txBody>
          <a:bodyPr anchor="ctr">
            <a:normAutofit/>
          </a:bodyPr>
          <a:lstStyle/>
          <a:p>
            <a:r>
              <a:rPr lang="en-US" sz="2000"/>
              <a:t>The best page replacement algorithm that results in the least amount of page faults.</a:t>
            </a:r>
            <a:endParaRPr lang="en-CA" sz="2000"/>
          </a:p>
          <a:p>
            <a:pPr lvl="1"/>
            <a:r>
              <a:rPr lang="en-CA" sz="2000"/>
              <a:t>In other words: </a:t>
            </a:r>
            <a:r>
              <a:rPr lang="en-US" sz="2000"/>
              <a:t>The optimal page replacement algorithm selects the page that will not be referenced for the longest time in the future.</a:t>
            </a:r>
          </a:p>
          <a:p>
            <a:r>
              <a:rPr lang="en-US" sz="2000"/>
              <a:t>The algorithm is guaranteed to generate the smallest number of page faults for any reference string. </a:t>
            </a:r>
          </a:p>
          <a:p>
            <a:pPr lvl="1"/>
            <a:r>
              <a:rPr lang="en-US" sz="2000"/>
              <a:t>However, the algorithm is unrealizable because the replacement decisions depend on future references, which are unknown at runtime. </a:t>
            </a:r>
          </a:p>
          <a:p>
            <a:pPr lvl="1"/>
            <a:r>
              <a:rPr lang="en-US" sz="2000"/>
              <a:t>But the algorithm provides a useful lower bound on the number of page faults for comparison with other algorithms.</a:t>
            </a:r>
          </a:p>
        </p:txBody>
      </p:sp>
    </p:spTree>
    <p:extLst>
      <p:ext uri="{BB962C8B-B14F-4D97-AF65-F5344CB8AC3E}">
        <p14:creationId xmlns:p14="http://schemas.microsoft.com/office/powerpoint/2010/main" val="26603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D2824-D05A-45AE-8266-D7C536CF21D3}"/>
              </a:ext>
            </a:extLst>
          </p:cNvPr>
          <p:cNvSpPr>
            <a:spLocks noGrp="1"/>
          </p:cNvSpPr>
          <p:nvPr>
            <p:ph type="title"/>
          </p:nvPr>
        </p:nvSpPr>
        <p:spPr>
          <a:xfrm>
            <a:off x="466722" y="586855"/>
            <a:ext cx="3201366" cy="3387497"/>
          </a:xfrm>
        </p:spPr>
        <p:txBody>
          <a:bodyPr anchor="b">
            <a:normAutofit/>
          </a:bodyPr>
          <a:lstStyle/>
          <a:p>
            <a:pPr algn="r"/>
            <a:r>
              <a:rPr lang="en-US" sz="1900">
                <a:solidFill>
                  <a:srgbClr val="FFFFFF"/>
                </a:solidFill>
              </a:rPr>
              <a:t>Announcements/Reminders</a:t>
            </a:r>
            <a:endParaRPr lang="en-CA" sz="1900">
              <a:solidFill>
                <a:srgbClr val="FFFFFF"/>
              </a:solidFill>
            </a:endParaRPr>
          </a:p>
        </p:txBody>
      </p:sp>
      <p:sp>
        <p:nvSpPr>
          <p:cNvPr id="3" name="Content Placeholder 2">
            <a:extLst>
              <a:ext uri="{FF2B5EF4-FFF2-40B4-BE49-F238E27FC236}">
                <a16:creationId xmlns:a16="http://schemas.microsoft.com/office/drawing/2014/main" id="{D8DF6684-B66D-469A-AC04-68C89C249AFF}"/>
              </a:ext>
            </a:extLst>
          </p:cNvPr>
          <p:cNvSpPr>
            <a:spLocks noGrp="1"/>
          </p:cNvSpPr>
          <p:nvPr>
            <p:ph idx="1"/>
          </p:nvPr>
        </p:nvSpPr>
        <p:spPr>
          <a:xfrm>
            <a:off x="4810259" y="649480"/>
            <a:ext cx="6555347" cy="5546047"/>
          </a:xfrm>
        </p:spPr>
        <p:txBody>
          <a:bodyPr anchor="ctr">
            <a:normAutofit/>
          </a:bodyPr>
          <a:lstStyle/>
          <a:p>
            <a:r>
              <a:rPr lang="en-US" sz="2000"/>
              <a:t>Assignment 3 will be released on Monday and will be due two weeks after it is released.</a:t>
            </a:r>
          </a:p>
          <a:p>
            <a:pPr lvl="1"/>
            <a:r>
              <a:rPr lang="en-US" sz="2000"/>
              <a:t>The date is slightly pushed back from the date stated on the syllabus.</a:t>
            </a:r>
          </a:p>
          <a:p>
            <a:r>
              <a:rPr lang="en-US" sz="2000"/>
              <a:t>Lab 3 is due by tonight, make sure you submit it! </a:t>
            </a:r>
          </a:p>
          <a:p>
            <a:r>
              <a:rPr lang="en-US" sz="2000"/>
              <a:t>Your report proposal is also due by tonight, make sure you submit it!</a:t>
            </a:r>
            <a:endParaRPr lang="en-CA" sz="2000"/>
          </a:p>
        </p:txBody>
      </p:sp>
    </p:spTree>
    <p:extLst>
      <p:ext uri="{BB962C8B-B14F-4D97-AF65-F5344CB8AC3E}">
        <p14:creationId xmlns:p14="http://schemas.microsoft.com/office/powerpoint/2010/main" val="242769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3B08-D135-4524-B02C-DC51E32A206B}"/>
              </a:ext>
            </a:extLst>
          </p:cNvPr>
          <p:cNvSpPr>
            <a:spLocks noGrp="1"/>
          </p:cNvSpPr>
          <p:nvPr>
            <p:ph type="title"/>
          </p:nvPr>
        </p:nvSpPr>
        <p:spPr/>
        <p:txBody>
          <a:bodyPr/>
          <a:lstStyle/>
          <a:p>
            <a:r>
              <a:rPr lang="en-CA" dirty="0"/>
              <a:t>Optimal Replacement Algorithm – 1 </a:t>
            </a:r>
          </a:p>
        </p:txBody>
      </p:sp>
      <p:sp>
        <p:nvSpPr>
          <p:cNvPr id="3" name="Content Placeholder 2">
            <a:extLst>
              <a:ext uri="{FF2B5EF4-FFF2-40B4-BE49-F238E27FC236}">
                <a16:creationId xmlns:a16="http://schemas.microsoft.com/office/drawing/2014/main" id="{2A23D092-1110-4333-931F-CC81F42D35AE}"/>
              </a:ext>
            </a:extLst>
          </p:cNvPr>
          <p:cNvSpPr>
            <a:spLocks noGrp="1"/>
          </p:cNvSpPr>
          <p:nvPr>
            <p:ph idx="1"/>
          </p:nvPr>
        </p:nvSpPr>
        <p:spPr>
          <a:xfrm>
            <a:off x="838200" y="1825625"/>
            <a:ext cx="10515600" cy="984687"/>
          </a:xfrm>
        </p:spPr>
        <p:txBody>
          <a:bodyPr/>
          <a:lstStyle/>
          <a:p>
            <a:pPr marL="0" indent="0" algn="ctr">
              <a:buNone/>
            </a:pPr>
            <a:r>
              <a:rPr lang="en-US" dirty="0"/>
              <a:t>The physical memory consists of 4 frames: 0 through 3. Initially, the frames contain the pages 0 through 3. RS is the reference string</a:t>
            </a:r>
            <a:endParaRPr lang="en-CA" dirty="0"/>
          </a:p>
        </p:txBody>
      </p:sp>
      <p:pic>
        <p:nvPicPr>
          <p:cNvPr id="5" name="Picture 4">
            <a:extLst>
              <a:ext uri="{FF2B5EF4-FFF2-40B4-BE49-F238E27FC236}">
                <a16:creationId xmlns:a16="http://schemas.microsoft.com/office/drawing/2014/main" id="{723496FF-D625-4CCE-975B-BC7078081442}"/>
              </a:ext>
            </a:extLst>
          </p:cNvPr>
          <p:cNvPicPr>
            <a:picLocks noChangeAspect="1"/>
          </p:cNvPicPr>
          <p:nvPr/>
        </p:nvPicPr>
        <p:blipFill>
          <a:blip r:embed="rId2"/>
          <a:stretch>
            <a:fillRect/>
          </a:stretch>
        </p:blipFill>
        <p:spPr>
          <a:xfrm>
            <a:off x="1795462" y="3205818"/>
            <a:ext cx="8601075" cy="2476500"/>
          </a:xfrm>
          <a:prstGeom prst="rect">
            <a:avLst/>
          </a:prstGeom>
        </p:spPr>
      </p:pic>
    </p:spTree>
    <p:extLst>
      <p:ext uri="{BB962C8B-B14F-4D97-AF65-F5344CB8AC3E}">
        <p14:creationId xmlns:p14="http://schemas.microsoft.com/office/powerpoint/2010/main" val="3407666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3403-37CD-42AF-BF23-A54E1BFD6B91}"/>
              </a:ext>
            </a:extLst>
          </p:cNvPr>
          <p:cNvSpPr>
            <a:spLocks noGrp="1"/>
          </p:cNvSpPr>
          <p:nvPr>
            <p:ph type="title"/>
          </p:nvPr>
        </p:nvSpPr>
        <p:spPr/>
        <p:txBody>
          <a:bodyPr/>
          <a:lstStyle/>
          <a:p>
            <a:r>
              <a:rPr lang="en-CA" dirty="0"/>
              <a:t>Optimal Replacement Algorithm – 2</a:t>
            </a:r>
          </a:p>
        </p:txBody>
      </p:sp>
      <p:sp>
        <p:nvSpPr>
          <p:cNvPr id="3" name="Content Placeholder 2">
            <a:extLst>
              <a:ext uri="{FF2B5EF4-FFF2-40B4-BE49-F238E27FC236}">
                <a16:creationId xmlns:a16="http://schemas.microsoft.com/office/drawing/2014/main" id="{75430366-2804-4A52-A845-4C4306C837AC}"/>
              </a:ext>
            </a:extLst>
          </p:cNvPr>
          <p:cNvSpPr>
            <a:spLocks noGrp="1"/>
          </p:cNvSpPr>
          <p:nvPr>
            <p:ph idx="1"/>
          </p:nvPr>
        </p:nvSpPr>
        <p:spPr>
          <a:xfrm>
            <a:off x="838200" y="1825625"/>
            <a:ext cx="10515600" cy="967909"/>
          </a:xfrm>
        </p:spPr>
        <p:txBody>
          <a:bodyPr/>
          <a:lstStyle/>
          <a:p>
            <a:pPr marL="0" indent="0" algn="ctr">
              <a:buNone/>
            </a:pPr>
            <a:r>
              <a:rPr lang="en-US" dirty="0"/>
              <a:t>Pages 2, 0, 3, and 1 are referenced during the first 4 time steps and are all resident. No page faults occur and the frames remain unchanged</a:t>
            </a:r>
            <a:endParaRPr lang="en-CA" dirty="0"/>
          </a:p>
        </p:txBody>
      </p:sp>
      <p:pic>
        <p:nvPicPr>
          <p:cNvPr id="5" name="Picture 4">
            <a:extLst>
              <a:ext uri="{FF2B5EF4-FFF2-40B4-BE49-F238E27FC236}">
                <a16:creationId xmlns:a16="http://schemas.microsoft.com/office/drawing/2014/main" id="{937267DA-79EB-4EA9-AA82-559144D4A70C}"/>
              </a:ext>
            </a:extLst>
          </p:cNvPr>
          <p:cNvPicPr>
            <a:picLocks noChangeAspect="1"/>
          </p:cNvPicPr>
          <p:nvPr/>
        </p:nvPicPr>
        <p:blipFill>
          <a:blip r:embed="rId2"/>
          <a:stretch>
            <a:fillRect/>
          </a:stretch>
        </p:blipFill>
        <p:spPr>
          <a:xfrm>
            <a:off x="1890712" y="3342313"/>
            <a:ext cx="8410575" cy="2438400"/>
          </a:xfrm>
          <a:prstGeom prst="rect">
            <a:avLst/>
          </a:prstGeom>
        </p:spPr>
      </p:pic>
    </p:spTree>
    <p:extLst>
      <p:ext uri="{BB962C8B-B14F-4D97-AF65-F5344CB8AC3E}">
        <p14:creationId xmlns:p14="http://schemas.microsoft.com/office/powerpoint/2010/main" val="3623911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415F-59B5-4F2F-B046-76D6887534AB}"/>
              </a:ext>
            </a:extLst>
          </p:cNvPr>
          <p:cNvSpPr>
            <a:spLocks noGrp="1"/>
          </p:cNvSpPr>
          <p:nvPr>
            <p:ph type="title"/>
          </p:nvPr>
        </p:nvSpPr>
        <p:spPr/>
        <p:txBody>
          <a:bodyPr/>
          <a:lstStyle/>
          <a:p>
            <a:r>
              <a:rPr lang="en-CA" dirty="0"/>
              <a:t>Optimal Replacement Algorithm – 3</a:t>
            </a:r>
          </a:p>
        </p:txBody>
      </p:sp>
      <p:sp>
        <p:nvSpPr>
          <p:cNvPr id="3" name="Content Placeholder 2">
            <a:extLst>
              <a:ext uri="{FF2B5EF4-FFF2-40B4-BE49-F238E27FC236}">
                <a16:creationId xmlns:a16="http://schemas.microsoft.com/office/drawing/2014/main" id="{B68812BD-7135-44DE-818D-C2EF6EC9E8A2}"/>
              </a:ext>
            </a:extLst>
          </p:cNvPr>
          <p:cNvSpPr>
            <a:spLocks noGrp="1"/>
          </p:cNvSpPr>
          <p:nvPr>
            <p:ph idx="1"/>
          </p:nvPr>
        </p:nvSpPr>
        <p:spPr>
          <a:xfrm>
            <a:off x="838200" y="1825625"/>
            <a:ext cx="10515600" cy="959520"/>
          </a:xfrm>
        </p:spPr>
        <p:txBody>
          <a:bodyPr/>
          <a:lstStyle/>
          <a:p>
            <a:pPr marL="0" indent="0" algn="ctr">
              <a:buNone/>
            </a:pPr>
            <a:r>
              <a:rPr lang="en-US" dirty="0"/>
              <a:t>At time 5, a non-resident page 4 is referenced, causing a page fault. Page 4 must replace one of the resident pages</a:t>
            </a:r>
            <a:endParaRPr lang="en-CA" dirty="0"/>
          </a:p>
        </p:txBody>
      </p:sp>
      <p:pic>
        <p:nvPicPr>
          <p:cNvPr id="5" name="Picture 4">
            <a:extLst>
              <a:ext uri="{FF2B5EF4-FFF2-40B4-BE49-F238E27FC236}">
                <a16:creationId xmlns:a16="http://schemas.microsoft.com/office/drawing/2014/main" id="{8C07F16C-C009-4212-B168-849A8FD9A63D}"/>
              </a:ext>
            </a:extLst>
          </p:cNvPr>
          <p:cNvPicPr>
            <a:picLocks noChangeAspect="1"/>
          </p:cNvPicPr>
          <p:nvPr/>
        </p:nvPicPr>
        <p:blipFill>
          <a:blip r:embed="rId2"/>
          <a:stretch>
            <a:fillRect/>
          </a:stretch>
        </p:blipFill>
        <p:spPr>
          <a:xfrm>
            <a:off x="1928812" y="3286999"/>
            <a:ext cx="8334375" cy="2381250"/>
          </a:xfrm>
          <a:prstGeom prst="rect">
            <a:avLst/>
          </a:prstGeom>
        </p:spPr>
      </p:pic>
    </p:spTree>
    <p:extLst>
      <p:ext uri="{BB962C8B-B14F-4D97-AF65-F5344CB8AC3E}">
        <p14:creationId xmlns:p14="http://schemas.microsoft.com/office/powerpoint/2010/main" val="1443544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C0DC-BA11-4537-B4C5-E0080CFA0677}"/>
              </a:ext>
            </a:extLst>
          </p:cNvPr>
          <p:cNvSpPr>
            <a:spLocks noGrp="1"/>
          </p:cNvSpPr>
          <p:nvPr>
            <p:ph type="title"/>
          </p:nvPr>
        </p:nvSpPr>
        <p:spPr/>
        <p:txBody>
          <a:bodyPr/>
          <a:lstStyle/>
          <a:p>
            <a:r>
              <a:rPr lang="en-CA" dirty="0"/>
              <a:t>Optimal Replacement Algorithm – 4</a:t>
            </a:r>
          </a:p>
        </p:txBody>
      </p:sp>
      <p:sp>
        <p:nvSpPr>
          <p:cNvPr id="3" name="Content Placeholder 2">
            <a:extLst>
              <a:ext uri="{FF2B5EF4-FFF2-40B4-BE49-F238E27FC236}">
                <a16:creationId xmlns:a16="http://schemas.microsoft.com/office/drawing/2014/main" id="{66ACFCEE-3FAD-4E57-8B24-5597BA6087DB}"/>
              </a:ext>
            </a:extLst>
          </p:cNvPr>
          <p:cNvSpPr>
            <a:spLocks noGrp="1"/>
          </p:cNvSpPr>
          <p:nvPr>
            <p:ph idx="1"/>
          </p:nvPr>
        </p:nvSpPr>
        <p:spPr>
          <a:xfrm>
            <a:off x="838200" y="1825626"/>
            <a:ext cx="10515600" cy="674294"/>
          </a:xfrm>
        </p:spPr>
        <p:txBody>
          <a:bodyPr>
            <a:normAutofit/>
          </a:bodyPr>
          <a:lstStyle/>
          <a:p>
            <a:pPr marL="0" indent="0" algn="ctr">
              <a:buNone/>
            </a:pPr>
            <a:r>
              <a:rPr lang="en-US" sz="2000" dirty="0"/>
              <a:t>The algorithms searches the RS for the resident page that will be referenced in the most distant future. Pages 1, 0, and 2 are all referenced before 3. Thus page 3 is selected</a:t>
            </a:r>
            <a:endParaRPr lang="en-CA" sz="2000" dirty="0"/>
          </a:p>
        </p:txBody>
      </p:sp>
      <p:pic>
        <p:nvPicPr>
          <p:cNvPr id="7" name="Picture 6">
            <a:extLst>
              <a:ext uri="{FF2B5EF4-FFF2-40B4-BE49-F238E27FC236}">
                <a16:creationId xmlns:a16="http://schemas.microsoft.com/office/drawing/2014/main" id="{022DF35A-6546-47C7-A536-F6164EB3E08D}"/>
              </a:ext>
            </a:extLst>
          </p:cNvPr>
          <p:cNvPicPr>
            <a:picLocks noChangeAspect="1"/>
          </p:cNvPicPr>
          <p:nvPr/>
        </p:nvPicPr>
        <p:blipFill>
          <a:blip r:embed="rId2"/>
          <a:stretch>
            <a:fillRect/>
          </a:stretch>
        </p:blipFill>
        <p:spPr>
          <a:xfrm>
            <a:off x="1890712" y="3077274"/>
            <a:ext cx="8410575" cy="2381250"/>
          </a:xfrm>
          <a:prstGeom prst="rect">
            <a:avLst/>
          </a:prstGeom>
        </p:spPr>
      </p:pic>
    </p:spTree>
    <p:extLst>
      <p:ext uri="{BB962C8B-B14F-4D97-AF65-F5344CB8AC3E}">
        <p14:creationId xmlns:p14="http://schemas.microsoft.com/office/powerpoint/2010/main" val="3151745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C59-492C-43A1-BDDA-AF58A498C376}"/>
              </a:ext>
            </a:extLst>
          </p:cNvPr>
          <p:cNvSpPr>
            <a:spLocks noGrp="1"/>
          </p:cNvSpPr>
          <p:nvPr>
            <p:ph type="title"/>
          </p:nvPr>
        </p:nvSpPr>
        <p:spPr/>
        <p:txBody>
          <a:bodyPr/>
          <a:lstStyle/>
          <a:p>
            <a:r>
              <a:rPr lang="en-CA" dirty="0"/>
              <a:t>Optimal Replacement Algorithm – 5</a:t>
            </a:r>
          </a:p>
        </p:txBody>
      </p:sp>
      <p:sp>
        <p:nvSpPr>
          <p:cNvPr id="3" name="Content Placeholder 2">
            <a:extLst>
              <a:ext uri="{FF2B5EF4-FFF2-40B4-BE49-F238E27FC236}">
                <a16:creationId xmlns:a16="http://schemas.microsoft.com/office/drawing/2014/main" id="{49AE2C51-C7C5-414B-80F6-78E4F7D77BDB}"/>
              </a:ext>
            </a:extLst>
          </p:cNvPr>
          <p:cNvSpPr>
            <a:spLocks noGrp="1"/>
          </p:cNvSpPr>
          <p:nvPr>
            <p:ph idx="1"/>
          </p:nvPr>
        </p:nvSpPr>
        <p:spPr>
          <a:xfrm>
            <a:off x="838200" y="1825625"/>
            <a:ext cx="10515600" cy="531681"/>
          </a:xfrm>
        </p:spPr>
        <p:txBody>
          <a:bodyPr/>
          <a:lstStyle/>
          <a:p>
            <a:pPr marL="0" indent="0" algn="ctr">
              <a:buNone/>
            </a:pPr>
            <a:r>
              <a:rPr lang="en-US" dirty="0"/>
              <a:t>The identified page 3 is replaced by page 4</a:t>
            </a:r>
            <a:endParaRPr lang="en-CA" dirty="0"/>
          </a:p>
        </p:txBody>
      </p:sp>
      <p:pic>
        <p:nvPicPr>
          <p:cNvPr id="5" name="Picture 4">
            <a:extLst>
              <a:ext uri="{FF2B5EF4-FFF2-40B4-BE49-F238E27FC236}">
                <a16:creationId xmlns:a16="http://schemas.microsoft.com/office/drawing/2014/main" id="{2D29F324-0CF1-4CF8-A2FC-1086EB812325}"/>
              </a:ext>
            </a:extLst>
          </p:cNvPr>
          <p:cNvPicPr>
            <a:picLocks noChangeAspect="1"/>
          </p:cNvPicPr>
          <p:nvPr/>
        </p:nvPicPr>
        <p:blipFill>
          <a:blip r:embed="rId2"/>
          <a:stretch>
            <a:fillRect/>
          </a:stretch>
        </p:blipFill>
        <p:spPr>
          <a:xfrm>
            <a:off x="2047875" y="2959391"/>
            <a:ext cx="8096250" cy="2247900"/>
          </a:xfrm>
          <a:prstGeom prst="rect">
            <a:avLst/>
          </a:prstGeom>
        </p:spPr>
      </p:pic>
    </p:spTree>
    <p:extLst>
      <p:ext uri="{BB962C8B-B14F-4D97-AF65-F5344CB8AC3E}">
        <p14:creationId xmlns:p14="http://schemas.microsoft.com/office/powerpoint/2010/main" val="1533581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E2A4-816E-4D7A-90EC-C0F5009951A6}"/>
              </a:ext>
            </a:extLst>
          </p:cNvPr>
          <p:cNvSpPr>
            <a:spLocks noGrp="1"/>
          </p:cNvSpPr>
          <p:nvPr>
            <p:ph type="title"/>
          </p:nvPr>
        </p:nvSpPr>
        <p:spPr/>
        <p:txBody>
          <a:bodyPr/>
          <a:lstStyle/>
          <a:p>
            <a:r>
              <a:rPr lang="en-CA" dirty="0"/>
              <a:t>Optimal Replacement Algorithm – 6</a:t>
            </a:r>
          </a:p>
        </p:txBody>
      </p:sp>
      <p:sp>
        <p:nvSpPr>
          <p:cNvPr id="3" name="Content Placeholder 2">
            <a:extLst>
              <a:ext uri="{FF2B5EF4-FFF2-40B4-BE49-F238E27FC236}">
                <a16:creationId xmlns:a16="http://schemas.microsoft.com/office/drawing/2014/main" id="{02F34FE4-896F-4797-8998-EA1397D8E147}"/>
              </a:ext>
            </a:extLst>
          </p:cNvPr>
          <p:cNvSpPr>
            <a:spLocks noGrp="1"/>
          </p:cNvSpPr>
          <p:nvPr>
            <p:ph idx="1"/>
          </p:nvPr>
        </p:nvSpPr>
        <p:spPr>
          <a:xfrm>
            <a:off x="838200" y="1825625"/>
            <a:ext cx="10515600" cy="1026632"/>
          </a:xfrm>
        </p:spPr>
        <p:txBody>
          <a:bodyPr/>
          <a:lstStyle/>
          <a:p>
            <a:pPr marL="0" indent="0" algn="ctr">
              <a:buNone/>
            </a:pPr>
            <a:r>
              <a:rPr lang="en-US" dirty="0"/>
              <a:t>The next 4 references to pages 1, 0 and 2 cause no page faults since all three pages are resident</a:t>
            </a:r>
            <a:endParaRPr lang="en-CA" dirty="0"/>
          </a:p>
        </p:txBody>
      </p:sp>
      <p:pic>
        <p:nvPicPr>
          <p:cNvPr id="5" name="Picture 4">
            <a:extLst>
              <a:ext uri="{FF2B5EF4-FFF2-40B4-BE49-F238E27FC236}">
                <a16:creationId xmlns:a16="http://schemas.microsoft.com/office/drawing/2014/main" id="{57F6C815-D7A2-4E74-88C9-B0F177A97B25}"/>
              </a:ext>
            </a:extLst>
          </p:cNvPr>
          <p:cNvPicPr>
            <a:picLocks noChangeAspect="1"/>
          </p:cNvPicPr>
          <p:nvPr/>
        </p:nvPicPr>
        <p:blipFill>
          <a:blip r:embed="rId2"/>
          <a:stretch>
            <a:fillRect/>
          </a:stretch>
        </p:blipFill>
        <p:spPr>
          <a:xfrm>
            <a:off x="1862137" y="3288353"/>
            <a:ext cx="8467725" cy="2428875"/>
          </a:xfrm>
          <a:prstGeom prst="rect">
            <a:avLst/>
          </a:prstGeom>
        </p:spPr>
      </p:pic>
    </p:spTree>
    <p:extLst>
      <p:ext uri="{BB962C8B-B14F-4D97-AF65-F5344CB8AC3E}">
        <p14:creationId xmlns:p14="http://schemas.microsoft.com/office/powerpoint/2010/main" val="216679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4B1C-4DFC-4401-9BDF-6FF045AB909E}"/>
              </a:ext>
            </a:extLst>
          </p:cNvPr>
          <p:cNvSpPr>
            <a:spLocks noGrp="1"/>
          </p:cNvSpPr>
          <p:nvPr>
            <p:ph type="title"/>
          </p:nvPr>
        </p:nvSpPr>
        <p:spPr/>
        <p:txBody>
          <a:bodyPr/>
          <a:lstStyle/>
          <a:p>
            <a:r>
              <a:rPr lang="en-CA" dirty="0"/>
              <a:t>Optimal Replacement Algorithm – 7</a:t>
            </a:r>
          </a:p>
        </p:txBody>
      </p:sp>
      <p:sp>
        <p:nvSpPr>
          <p:cNvPr id="3" name="Content Placeholder 2">
            <a:extLst>
              <a:ext uri="{FF2B5EF4-FFF2-40B4-BE49-F238E27FC236}">
                <a16:creationId xmlns:a16="http://schemas.microsoft.com/office/drawing/2014/main" id="{F2A5A329-2C52-4FB6-8CFF-E9BE28D26880}"/>
              </a:ext>
            </a:extLst>
          </p:cNvPr>
          <p:cNvSpPr>
            <a:spLocks noGrp="1"/>
          </p:cNvSpPr>
          <p:nvPr>
            <p:ph idx="1"/>
          </p:nvPr>
        </p:nvSpPr>
        <p:spPr>
          <a:xfrm>
            <a:off x="838200" y="1825625"/>
            <a:ext cx="10515600" cy="875630"/>
          </a:xfrm>
        </p:spPr>
        <p:txBody>
          <a:bodyPr>
            <a:normAutofit/>
          </a:bodyPr>
          <a:lstStyle/>
          <a:p>
            <a:pPr marL="0" indent="0" algn="ctr">
              <a:buNone/>
            </a:pPr>
            <a:r>
              <a:rPr lang="en-US" sz="2000" dirty="0"/>
              <a:t>The next page fault occurs at time 10 since page 3 has been overwritten previously. Pages 1, 2, and 4 are not referenced again in the future and thus one is chosen for replacement by page 3</a:t>
            </a:r>
            <a:endParaRPr lang="en-CA" sz="2000" dirty="0"/>
          </a:p>
        </p:txBody>
      </p:sp>
      <p:pic>
        <p:nvPicPr>
          <p:cNvPr id="5" name="Picture 4">
            <a:extLst>
              <a:ext uri="{FF2B5EF4-FFF2-40B4-BE49-F238E27FC236}">
                <a16:creationId xmlns:a16="http://schemas.microsoft.com/office/drawing/2014/main" id="{575400D9-2207-4366-97E7-170782C2D62F}"/>
              </a:ext>
            </a:extLst>
          </p:cNvPr>
          <p:cNvPicPr>
            <a:picLocks noChangeAspect="1"/>
          </p:cNvPicPr>
          <p:nvPr/>
        </p:nvPicPr>
        <p:blipFill>
          <a:blip r:embed="rId2"/>
          <a:stretch>
            <a:fillRect/>
          </a:stretch>
        </p:blipFill>
        <p:spPr>
          <a:xfrm>
            <a:off x="1881187" y="3112403"/>
            <a:ext cx="8429625" cy="2495550"/>
          </a:xfrm>
          <a:prstGeom prst="rect">
            <a:avLst/>
          </a:prstGeom>
        </p:spPr>
      </p:pic>
    </p:spTree>
    <p:extLst>
      <p:ext uri="{BB962C8B-B14F-4D97-AF65-F5344CB8AC3E}">
        <p14:creationId xmlns:p14="http://schemas.microsoft.com/office/powerpoint/2010/main" val="2675361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CFC80-291A-4BBB-A9BB-8F54B1013872}"/>
              </a:ext>
            </a:extLst>
          </p:cNvPr>
          <p:cNvSpPr>
            <a:spLocks noGrp="1"/>
          </p:cNvSpPr>
          <p:nvPr>
            <p:ph type="title"/>
          </p:nvPr>
        </p:nvSpPr>
        <p:spPr>
          <a:xfrm>
            <a:off x="466722" y="586855"/>
            <a:ext cx="3201366" cy="3387497"/>
          </a:xfrm>
        </p:spPr>
        <p:txBody>
          <a:bodyPr anchor="b">
            <a:normAutofit/>
          </a:bodyPr>
          <a:lstStyle/>
          <a:p>
            <a:pPr algn="ctr"/>
            <a:r>
              <a:rPr lang="en-CA" sz="4000" dirty="0">
                <a:solidFill>
                  <a:srgbClr val="FFFFFF"/>
                </a:solidFill>
              </a:rPr>
              <a:t>FIFO Page Replacement Algorithm</a:t>
            </a:r>
          </a:p>
        </p:txBody>
      </p:sp>
      <p:sp>
        <p:nvSpPr>
          <p:cNvPr id="3" name="Content Placeholder 2">
            <a:extLst>
              <a:ext uri="{FF2B5EF4-FFF2-40B4-BE49-F238E27FC236}">
                <a16:creationId xmlns:a16="http://schemas.microsoft.com/office/drawing/2014/main" id="{B43D206A-32BB-429B-8376-57DECF0A3FA8}"/>
              </a:ext>
            </a:extLst>
          </p:cNvPr>
          <p:cNvSpPr>
            <a:spLocks noGrp="1"/>
          </p:cNvSpPr>
          <p:nvPr>
            <p:ph idx="1"/>
          </p:nvPr>
        </p:nvSpPr>
        <p:spPr>
          <a:xfrm>
            <a:off x="4810259" y="649480"/>
            <a:ext cx="6555347" cy="5546047"/>
          </a:xfrm>
        </p:spPr>
        <p:txBody>
          <a:bodyPr anchor="ctr">
            <a:normAutofit/>
          </a:bodyPr>
          <a:lstStyle/>
          <a:p>
            <a:r>
              <a:rPr lang="en-US" sz="2000"/>
              <a:t>The FIFO page replacement algorithm selects the page that has been resident in memory for the longest time.</a:t>
            </a:r>
          </a:p>
          <a:p>
            <a:pPr lvl="1"/>
            <a:r>
              <a:rPr lang="en-US" sz="2000"/>
              <a:t>The algorithm is easy to implement, requiring only a single pointer to designate the oldest page in memory. When the page is replaced, the pointer is advanced to the next frame modulo n.</a:t>
            </a:r>
          </a:p>
          <a:p>
            <a:pPr lvl="1"/>
            <a:r>
              <a:rPr lang="en-US" sz="2000"/>
              <a:t>The FIFO algorithm takes advantage of the principle of locality. </a:t>
            </a:r>
          </a:p>
          <a:p>
            <a:pPr lvl="2"/>
            <a:r>
              <a:rPr lang="en-US" dirty="0"/>
              <a:t>Except for branch instructions, which constitute only a small percentage of all instructions, execution is sequential.</a:t>
            </a:r>
          </a:p>
          <a:p>
            <a:pPr lvl="2"/>
            <a:r>
              <a:rPr lang="en-US" dirty="0"/>
              <a:t> As execution advances sequentially through the code, the likelihood of referencing a page used in the distant past diminishes with time. </a:t>
            </a:r>
          </a:p>
          <a:p>
            <a:pPr lvl="2"/>
            <a:r>
              <a:rPr lang="en-US" dirty="0"/>
              <a:t>Similarly, many large data structures are processed in sequential order.</a:t>
            </a:r>
          </a:p>
          <a:p>
            <a:endParaRPr lang="en-CA" sz="2000"/>
          </a:p>
        </p:txBody>
      </p:sp>
    </p:spTree>
    <p:extLst>
      <p:ext uri="{BB962C8B-B14F-4D97-AF65-F5344CB8AC3E}">
        <p14:creationId xmlns:p14="http://schemas.microsoft.com/office/powerpoint/2010/main" val="180802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B498-C051-4C4E-A28B-126330E1DF87}"/>
              </a:ext>
            </a:extLst>
          </p:cNvPr>
          <p:cNvSpPr>
            <a:spLocks noGrp="1"/>
          </p:cNvSpPr>
          <p:nvPr>
            <p:ph type="title"/>
          </p:nvPr>
        </p:nvSpPr>
        <p:spPr/>
        <p:txBody>
          <a:bodyPr/>
          <a:lstStyle/>
          <a:p>
            <a:r>
              <a:rPr lang="en-CA" dirty="0"/>
              <a:t>FIFO Page Replacement Algorithm – 1 </a:t>
            </a:r>
          </a:p>
        </p:txBody>
      </p:sp>
      <p:sp>
        <p:nvSpPr>
          <p:cNvPr id="3" name="Content Placeholder 2">
            <a:extLst>
              <a:ext uri="{FF2B5EF4-FFF2-40B4-BE49-F238E27FC236}">
                <a16:creationId xmlns:a16="http://schemas.microsoft.com/office/drawing/2014/main" id="{C875B657-560C-43B0-A712-7BDDC9EE158E}"/>
              </a:ext>
            </a:extLst>
          </p:cNvPr>
          <p:cNvSpPr>
            <a:spLocks noGrp="1"/>
          </p:cNvSpPr>
          <p:nvPr>
            <p:ph idx="1"/>
          </p:nvPr>
        </p:nvSpPr>
        <p:spPr>
          <a:xfrm>
            <a:off x="838200" y="1825625"/>
            <a:ext cx="10515600" cy="707850"/>
          </a:xfrm>
        </p:spPr>
        <p:txBody>
          <a:bodyPr>
            <a:normAutofit/>
          </a:bodyPr>
          <a:lstStyle/>
          <a:p>
            <a:pPr marL="0" indent="0" algn="ctr">
              <a:buNone/>
            </a:pPr>
            <a:r>
              <a:rPr lang="en-US" sz="2000" dirty="0"/>
              <a:t>The physical memory consists of 4 frames 0 through 3. Initially, the frames contain the pages 0 through 3, where 0 is the oldest and 3 is the youngest page</a:t>
            </a:r>
            <a:endParaRPr lang="en-CA" sz="2000" dirty="0"/>
          </a:p>
        </p:txBody>
      </p:sp>
      <p:pic>
        <p:nvPicPr>
          <p:cNvPr id="5" name="Picture 4">
            <a:extLst>
              <a:ext uri="{FF2B5EF4-FFF2-40B4-BE49-F238E27FC236}">
                <a16:creationId xmlns:a16="http://schemas.microsoft.com/office/drawing/2014/main" id="{3A43468A-9137-4A85-A4B2-884FEBE179E6}"/>
              </a:ext>
            </a:extLst>
          </p:cNvPr>
          <p:cNvPicPr>
            <a:picLocks noChangeAspect="1"/>
          </p:cNvPicPr>
          <p:nvPr/>
        </p:nvPicPr>
        <p:blipFill>
          <a:blip r:embed="rId2"/>
          <a:stretch>
            <a:fillRect/>
          </a:stretch>
        </p:blipFill>
        <p:spPr>
          <a:xfrm>
            <a:off x="2371725" y="2965945"/>
            <a:ext cx="7448550" cy="2419350"/>
          </a:xfrm>
          <a:prstGeom prst="rect">
            <a:avLst/>
          </a:prstGeom>
        </p:spPr>
      </p:pic>
    </p:spTree>
    <p:extLst>
      <p:ext uri="{BB962C8B-B14F-4D97-AF65-F5344CB8AC3E}">
        <p14:creationId xmlns:p14="http://schemas.microsoft.com/office/powerpoint/2010/main" val="2719545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139-B7E6-47BC-97A6-5A676E832A09}"/>
              </a:ext>
            </a:extLst>
          </p:cNvPr>
          <p:cNvSpPr>
            <a:spLocks noGrp="1"/>
          </p:cNvSpPr>
          <p:nvPr>
            <p:ph type="title"/>
          </p:nvPr>
        </p:nvSpPr>
        <p:spPr/>
        <p:txBody>
          <a:bodyPr/>
          <a:lstStyle/>
          <a:p>
            <a:r>
              <a:rPr lang="fr-FR" dirty="0"/>
              <a:t>FIFO Page Replacement </a:t>
            </a:r>
            <a:r>
              <a:rPr lang="fr-FR" dirty="0" err="1"/>
              <a:t>Algorithm</a:t>
            </a:r>
            <a:r>
              <a:rPr lang="fr-FR" dirty="0"/>
              <a:t> – 2</a:t>
            </a:r>
            <a:endParaRPr lang="en-CA" dirty="0"/>
          </a:p>
        </p:txBody>
      </p:sp>
      <p:sp>
        <p:nvSpPr>
          <p:cNvPr id="3" name="Content Placeholder 2">
            <a:extLst>
              <a:ext uri="{FF2B5EF4-FFF2-40B4-BE49-F238E27FC236}">
                <a16:creationId xmlns:a16="http://schemas.microsoft.com/office/drawing/2014/main" id="{799BA2BE-06FE-4A0C-A392-4F56B8CC44DA}"/>
              </a:ext>
            </a:extLst>
          </p:cNvPr>
          <p:cNvSpPr>
            <a:spLocks noGrp="1"/>
          </p:cNvSpPr>
          <p:nvPr>
            <p:ph idx="1"/>
          </p:nvPr>
        </p:nvSpPr>
        <p:spPr>
          <a:xfrm>
            <a:off x="838200" y="1825625"/>
            <a:ext cx="10515600" cy="1001465"/>
          </a:xfrm>
        </p:spPr>
        <p:txBody>
          <a:bodyPr/>
          <a:lstStyle/>
          <a:p>
            <a:pPr marL="0" indent="0" algn="ctr">
              <a:buNone/>
            </a:pPr>
            <a:r>
              <a:rPr lang="en-US" dirty="0"/>
              <a:t>Pages referenced at times 1 through 4 are all resident and cause no page faults. Page 0 remains the oldest page in memory</a:t>
            </a:r>
            <a:endParaRPr lang="en-CA" dirty="0"/>
          </a:p>
        </p:txBody>
      </p:sp>
      <p:pic>
        <p:nvPicPr>
          <p:cNvPr id="5" name="Picture 4">
            <a:extLst>
              <a:ext uri="{FF2B5EF4-FFF2-40B4-BE49-F238E27FC236}">
                <a16:creationId xmlns:a16="http://schemas.microsoft.com/office/drawing/2014/main" id="{1F27C476-1D56-494A-803D-3AB89E4CEEDC}"/>
              </a:ext>
            </a:extLst>
          </p:cNvPr>
          <p:cNvPicPr>
            <a:picLocks noChangeAspect="1"/>
          </p:cNvPicPr>
          <p:nvPr/>
        </p:nvPicPr>
        <p:blipFill>
          <a:blip r:embed="rId2"/>
          <a:stretch>
            <a:fillRect/>
          </a:stretch>
        </p:blipFill>
        <p:spPr>
          <a:xfrm>
            <a:off x="2400300" y="3345940"/>
            <a:ext cx="7391400" cy="2447925"/>
          </a:xfrm>
          <a:prstGeom prst="rect">
            <a:avLst/>
          </a:prstGeom>
        </p:spPr>
      </p:pic>
    </p:spTree>
    <p:extLst>
      <p:ext uri="{BB962C8B-B14F-4D97-AF65-F5344CB8AC3E}">
        <p14:creationId xmlns:p14="http://schemas.microsoft.com/office/powerpoint/2010/main" val="333740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EB802-F026-4A23-AC48-DDCAD280D6C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Recap</a:t>
            </a:r>
            <a:endParaRPr lang="en-CA" sz="4000">
              <a:solidFill>
                <a:srgbClr val="FFFFFF"/>
              </a:solidFill>
            </a:endParaRPr>
          </a:p>
        </p:txBody>
      </p:sp>
      <p:sp>
        <p:nvSpPr>
          <p:cNvPr id="3" name="Content Placeholder 2">
            <a:extLst>
              <a:ext uri="{FF2B5EF4-FFF2-40B4-BE49-F238E27FC236}">
                <a16:creationId xmlns:a16="http://schemas.microsoft.com/office/drawing/2014/main" id="{45D8E8DD-CEDD-42BA-A30E-270EFC2330F2}"/>
              </a:ext>
            </a:extLst>
          </p:cNvPr>
          <p:cNvSpPr>
            <a:spLocks noGrp="1"/>
          </p:cNvSpPr>
          <p:nvPr>
            <p:ph idx="1"/>
          </p:nvPr>
        </p:nvSpPr>
        <p:spPr>
          <a:xfrm>
            <a:off x="4810259" y="649480"/>
            <a:ext cx="6555347" cy="5546047"/>
          </a:xfrm>
        </p:spPr>
        <p:txBody>
          <a:bodyPr anchor="ctr">
            <a:normAutofit/>
          </a:bodyPr>
          <a:lstStyle/>
          <a:p>
            <a:r>
              <a:rPr lang="en-US" sz="2000"/>
              <a:t>What is the difference between the physical and logical address space?</a:t>
            </a:r>
          </a:p>
          <a:p>
            <a:r>
              <a:rPr lang="en-US" sz="2000"/>
              <a:t>How does the first fit memory allocation algorithm work?</a:t>
            </a:r>
          </a:p>
          <a:p>
            <a:r>
              <a:rPr lang="en-US" sz="2000"/>
              <a:t>How does the worst fit memory allocation algorithm work?</a:t>
            </a:r>
          </a:p>
          <a:p>
            <a:r>
              <a:rPr lang="en-US" sz="2000"/>
              <a:t>What are some advantages/disadvantages of the worst fit memory allocation algorithm?</a:t>
            </a:r>
          </a:p>
          <a:p>
            <a:r>
              <a:rPr lang="en-US" sz="2000"/>
              <a:t>How does the best fit memory allocation work?</a:t>
            </a:r>
          </a:p>
          <a:p>
            <a:r>
              <a:rPr lang="en-US" sz="2000"/>
              <a:t>How does the next fit memory allocation algorithm work?</a:t>
            </a:r>
          </a:p>
          <a:p>
            <a:endParaRPr lang="en-US" sz="2000"/>
          </a:p>
          <a:p>
            <a:endParaRPr lang="en-CA" sz="2000"/>
          </a:p>
        </p:txBody>
      </p:sp>
    </p:spTree>
    <p:extLst>
      <p:ext uri="{BB962C8B-B14F-4D97-AF65-F5344CB8AC3E}">
        <p14:creationId xmlns:p14="http://schemas.microsoft.com/office/powerpoint/2010/main" val="4173938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9A66-8421-415C-8B6A-B3DB192FE87B}"/>
              </a:ext>
            </a:extLst>
          </p:cNvPr>
          <p:cNvSpPr>
            <a:spLocks noGrp="1"/>
          </p:cNvSpPr>
          <p:nvPr>
            <p:ph type="title"/>
          </p:nvPr>
        </p:nvSpPr>
        <p:spPr/>
        <p:txBody>
          <a:bodyPr/>
          <a:lstStyle/>
          <a:p>
            <a:r>
              <a:rPr lang="fr-FR" dirty="0"/>
              <a:t>FIFO Page Replacement </a:t>
            </a:r>
            <a:r>
              <a:rPr lang="fr-FR" dirty="0" err="1"/>
              <a:t>Algorithm</a:t>
            </a:r>
            <a:r>
              <a:rPr lang="fr-FR" dirty="0"/>
              <a:t> – 3</a:t>
            </a:r>
            <a:endParaRPr lang="en-CA" dirty="0"/>
          </a:p>
        </p:txBody>
      </p:sp>
      <p:sp>
        <p:nvSpPr>
          <p:cNvPr id="3" name="Content Placeholder 2">
            <a:extLst>
              <a:ext uri="{FF2B5EF4-FFF2-40B4-BE49-F238E27FC236}">
                <a16:creationId xmlns:a16="http://schemas.microsoft.com/office/drawing/2014/main" id="{7D6C0BC5-E836-422E-8AE7-B6B9C05BFCE5}"/>
              </a:ext>
            </a:extLst>
          </p:cNvPr>
          <p:cNvSpPr>
            <a:spLocks noGrp="1"/>
          </p:cNvSpPr>
          <p:nvPr>
            <p:ph idx="1"/>
          </p:nvPr>
        </p:nvSpPr>
        <p:spPr>
          <a:xfrm>
            <a:off x="838200" y="1825625"/>
            <a:ext cx="10515600" cy="632349"/>
          </a:xfrm>
        </p:spPr>
        <p:txBody>
          <a:bodyPr/>
          <a:lstStyle/>
          <a:p>
            <a:pPr marL="0" indent="0" algn="ctr">
              <a:buNone/>
            </a:pPr>
            <a:r>
              <a:rPr lang="en-US" dirty="0"/>
              <a:t>The reference to page 4 at time 5 causes a page fault</a:t>
            </a:r>
            <a:endParaRPr lang="en-CA" dirty="0"/>
          </a:p>
        </p:txBody>
      </p:sp>
      <p:pic>
        <p:nvPicPr>
          <p:cNvPr id="5" name="Picture 4">
            <a:extLst>
              <a:ext uri="{FF2B5EF4-FFF2-40B4-BE49-F238E27FC236}">
                <a16:creationId xmlns:a16="http://schemas.microsoft.com/office/drawing/2014/main" id="{850C8A6C-B9AF-4415-817F-7DF2C66179D8}"/>
              </a:ext>
            </a:extLst>
          </p:cNvPr>
          <p:cNvPicPr>
            <a:picLocks noChangeAspect="1"/>
          </p:cNvPicPr>
          <p:nvPr/>
        </p:nvPicPr>
        <p:blipFill>
          <a:blip r:embed="rId2"/>
          <a:stretch>
            <a:fillRect/>
          </a:stretch>
        </p:blipFill>
        <p:spPr>
          <a:xfrm>
            <a:off x="2419350" y="2987704"/>
            <a:ext cx="7353300" cy="2476500"/>
          </a:xfrm>
          <a:prstGeom prst="rect">
            <a:avLst/>
          </a:prstGeom>
        </p:spPr>
      </p:pic>
    </p:spTree>
    <p:extLst>
      <p:ext uri="{BB962C8B-B14F-4D97-AF65-F5344CB8AC3E}">
        <p14:creationId xmlns:p14="http://schemas.microsoft.com/office/powerpoint/2010/main" val="91601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3847-A9A6-49A9-A391-A42CFE7372D8}"/>
              </a:ext>
            </a:extLst>
          </p:cNvPr>
          <p:cNvSpPr>
            <a:spLocks noGrp="1"/>
          </p:cNvSpPr>
          <p:nvPr>
            <p:ph type="title"/>
          </p:nvPr>
        </p:nvSpPr>
        <p:spPr/>
        <p:txBody>
          <a:bodyPr/>
          <a:lstStyle/>
          <a:p>
            <a:r>
              <a:rPr lang="fr-FR" dirty="0"/>
              <a:t>FIFO Page Replacement </a:t>
            </a:r>
            <a:r>
              <a:rPr lang="fr-FR" dirty="0" err="1"/>
              <a:t>Algorithm</a:t>
            </a:r>
            <a:r>
              <a:rPr lang="fr-FR" dirty="0"/>
              <a:t> – 4</a:t>
            </a:r>
            <a:endParaRPr lang="en-CA" dirty="0"/>
          </a:p>
        </p:txBody>
      </p:sp>
      <p:sp>
        <p:nvSpPr>
          <p:cNvPr id="3" name="Content Placeholder 2">
            <a:extLst>
              <a:ext uri="{FF2B5EF4-FFF2-40B4-BE49-F238E27FC236}">
                <a16:creationId xmlns:a16="http://schemas.microsoft.com/office/drawing/2014/main" id="{945416AB-5412-4F04-97D1-2254F58CC3B0}"/>
              </a:ext>
            </a:extLst>
          </p:cNvPr>
          <p:cNvSpPr>
            <a:spLocks noGrp="1"/>
          </p:cNvSpPr>
          <p:nvPr>
            <p:ph idx="1"/>
          </p:nvPr>
        </p:nvSpPr>
        <p:spPr>
          <a:xfrm>
            <a:off x="838200" y="1825625"/>
            <a:ext cx="10515600" cy="1169245"/>
          </a:xfrm>
        </p:spPr>
        <p:txBody>
          <a:bodyPr/>
          <a:lstStyle/>
          <a:p>
            <a:pPr marL="0" indent="0" algn="ctr">
              <a:buNone/>
            </a:pPr>
            <a:r>
              <a:rPr lang="en-US" dirty="0"/>
              <a:t>Page 4 replaces the oldest page 0 and the pointer is advanced to page 1, which is now the oldest page in memory</a:t>
            </a:r>
            <a:endParaRPr lang="en-CA" dirty="0"/>
          </a:p>
        </p:txBody>
      </p:sp>
      <p:pic>
        <p:nvPicPr>
          <p:cNvPr id="5" name="Picture 4">
            <a:extLst>
              <a:ext uri="{FF2B5EF4-FFF2-40B4-BE49-F238E27FC236}">
                <a16:creationId xmlns:a16="http://schemas.microsoft.com/office/drawing/2014/main" id="{43BE17DF-9604-4A3B-815A-6A3E71FBDA01}"/>
              </a:ext>
            </a:extLst>
          </p:cNvPr>
          <p:cNvPicPr>
            <a:picLocks noChangeAspect="1"/>
          </p:cNvPicPr>
          <p:nvPr/>
        </p:nvPicPr>
        <p:blipFill>
          <a:blip r:embed="rId2"/>
          <a:stretch>
            <a:fillRect/>
          </a:stretch>
        </p:blipFill>
        <p:spPr>
          <a:xfrm>
            <a:off x="2357437" y="3358873"/>
            <a:ext cx="7477125" cy="2371725"/>
          </a:xfrm>
          <a:prstGeom prst="rect">
            <a:avLst/>
          </a:prstGeom>
        </p:spPr>
      </p:pic>
    </p:spTree>
    <p:extLst>
      <p:ext uri="{BB962C8B-B14F-4D97-AF65-F5344CB8AC3E}">
        <p14:creationId xmlns:p14="http://schemas.microsoft.com/office/powerpoint/2010/main" val="121748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2057-D651-4906-A584-4B61449E4B91}"/>
              </a:ext>
            </a:extLst>
          </p:cNvPr>
          <p:cNvSpPr>
            <a:spLocks noGrp="1"/>
          </p:cNvSpPr>
          <p:nvPr>
            <p:ph type="title"/>
          </p:nvPr>
        </p:nvSpPr>
        <p:spPr/>
        <p:txBody>
          <a:bodyPr/>
          <a:lstStyle/>
          <a:p>
            <a:r>
              <a:rPr lang="fr-FR" dirty="0"/>
              <a:t>FIFO Page Replacement </a:t>
            </a:r>
            <a:r>
              <a:rPr lang="fr-FR" dirty="0" err="1"/>
              <a:t>Algorithm</a:t>
            </a:r>
            <a:r>
              <a:rPr lang="fr-FR" dirty="0"/>
              <a:t> – 5</a:t>
            </a:r>
            <a:endParaRPr lang="en-CA" dirty="0"/>
          </a:p>
        </p:txBody>
      </p:sp>
      <p:sp>
        <p:nvSpPr>
          <p:cNvPr id="3" name="Content Placeholder 2">
            <a:extLst>
              <a:ext uri="{FF2B5EF4-FFF2-40B4-BE49-F238E27FC236}">
                <a16:creationId xmlns:a16="http://schemas.microsoft.com/office/drawing/2014/main" id="{5179B8F0-E3DB-4E38-AEA8-C84179F63F86}"/>
              </a:ext>
            </a:extLst>
          </p:cNvPr>
          <p:cNvSpPr>
            <a:spLocks noGrp="1"/>
          </p:cNvSpPr>
          <p:nvPr>
            <p:ph idx="1"/>
          </p:nvPr>
        </p:nvSpPr>
        <p:spPr>
          <a:xfrm>
            <a:off x="838200" y="1825625"/>
            <a:ext cx="10515600" cy="590404"/>
          </a:xfrm>
        </p:spPr>
        <p:txBody>
          <a:bodyPr/>
          <a:lstStyle/>
          <a:p>
            <a:pPr marL="0" indent="0" algn="ctr">
              <a:buNone/>
            </a:pPr>
            <a:r>
              <a:rPr lang="en-US" dirty="0"/>
              <a:t>The reference at time 6 causes no changes</a:t>
            </a:r>
            <a:endParaRPr lang="en-CA" dirty="0"/>
          </a:p>
        </p:txBody>
      </p:sp>
      <p:pic>
        <p:nvPicPr>
          <p:cNvPr id="5" name="Picture 4">
            <a:extLst>
              <a:ext uri="{FF2B5EF4-FFF2-40B4-BE49-F238E27FC236}">
                <a16:creationId xmlns:a16="http://schemas.microsoft.com/office/drawing/2014/main" id="{05DE6865-179C-42BE-BB2C-BF725DAE0BB0}"/>
              </a:ext>
            </a:extLst>
          </p:cNvPr>
          <p:cNvPicPr>
            <a:picLocks noChangeAspect="1"/>
          </p:cNvPicPr>
          <p:nvPr/>
        </p:nvPicPr>
        <p:blipFill>
          <a:blip r:embed="rId2"/>
          <a:stretch>
            <a:fillRect/>
          </a:stretch>
        </p:blipFill>
        <p:spPr>
          <a:xfrm>
            <a:off x="2395537" y="3208484"/>
            <a:ext cx="7400925" cy="2466975"/>
          </a:xfrm>
          <a:prstGeom prst="rect">
            <a:avLst/>
          </a:prstGeom>
        </p:spPr>
      </p:pic>
    </p:spTree>
    <p:extLst>
      <p:ext uri="{BB962C8B-B14F-4D97-AF65-F5344CB8AC3E}">
        <p14:creationId xmlns:p14="http://schemas.microsoft.com/office/powerpoint/2010/main" val="1519814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3D72-77E2-4028-AD0B-649F5292A140}"/>
              </a:ext>
            </a:extLst>
          </p:cNvPr>
          <p:cNvSpPr>
            <a:spLocks noGrp="1"/>
          </p:cNvSpPr>
          <p:nvPr>
            <p:ph type="title"/>
          </p:nvPr>
        </p:nvSpPr>
        <p:spPr/>
        <p:txBody>
          <a:bodyPr/>
          <a:lstStyle/>
          <a:p>
            <a:r>
              <a:rPr lang="fr-FR" dirty="0"/>
              <a:t>FIFO Page Replacement </a:t>
            </a:r>
            <a:r>
              <a:rPr lang="fr-FR" dirty="0" err="1"/>
              <a:t>Algorithm</a:t>
            </a:r>
            <a:r>
              <a:rPr lang="fr-FR" dirty="0"/>
              <a:t> – 6</a:t>
            </a:r>
            <a:endParaRPr lang="en-CA" dirty="0"/>
          </a:p>
        </p:txBody>
      </p:sp>
      <p:sp>
        <p:nvSpPr>
          <p:cNvPr id="3" name="Content Placeholder 2">
            <a:extLst>
              <a:ext uri="{FF2B5EF4-FFF2-40B4-BE49-F238E27FC236}">
                <a16:creationId xmlns:a16="http://schemas.microsoft.com/office/drawing/2014/main" id="{92DC241C-D1C9-442D-9608-D3C369090C6D}"/>
              </a:ext>
            </a:extLst>
          </p:cNvPr>
          <p:cNvSpPr>
            <a:spLocks noGrp="1"/>
          </p:cNvSpPr>
          <p:nvPr>
            <p:ph idx="1"/>
          </p:nvPr>
        </p:nvSpPr>
        <p:spPr/>
        <p:txBody>
          <a:bodyPr/>
          <a:lstStyle/>
          <a:p>
            <a:pPr marL="0" indent="0" algn="ctr">
              <a:buNone/>
            </a:pPr>
            <a:r>
              <a:rPr lang="en-US" dirty="0"/>
              <a:t>The just removed page 0 is referenced again at time 7, causing the replacement of the now oldest page 1</a:t>
            </a:r>
            <a:endParaRPr lang="en-CA" dirty="0"/>
          </a:p>
        </p:txBody>
      </p:sp>
      <p:pic>
        <p:nvPicPr>
          <p:cNvPr id="5" name="Picture 4">
            <a:extLst>
              <a:ext uri="{FF2B5EF4-FFF2-40B4-BE49-F238E27FC236}">
                <a16:creationId xmlns:a16="http://schemas.microsoft.com/office/drawing/2014/main" id="{38E4372A-9FAF-455F-9FD5-7CC618B019F9}"/>
              </a:ext>
            </a:extLst>
          </p:cNvPr>
          <p:cNvPicPr>
            <a:picLocks noChangeAspect="1"/>
          </p:cNvPicPr>
          <p:nvPr/>
        </p:nvPicPr>
        <p:blipFill>
          <a:blip r:embed="rId2"/>
          <a:stretch>
            <a:fillRect/>
          </a:stretch>
        </p:blipFill>
        <p:spPr>
          <a:xfrm>
            <a:off x="2395537" y="3296742"/>
            <a:ext cx="7400925" cy="2428875"/>
          </a:xfrm>
          <a:prstGeom prst="rect">
            <a:avLst/>
          </a:prstGeom>
        </p:spPr>
      </p:pic>
    </p:spTree>
    <p:extLst>
      <p:ext uri="{BB962C8B-B14F-4D97-AF65-F5344CB8AC3E}">
        <p14:creationId xmlns:p14="http://schemas.microsoft.com/office/powerpoint/2010/main" val="818321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D9F4-ED80-4C0C-952B-E7CE3073B3BE}"/>
              </a:ext>
            </a:extLst>
          </p:cNvPr>
          <p:cNvSpPr>
            <a:spLocks noGrp="1"/>
          </p:cNvSpPr>
          <p:nvPr>
            <p:ph type="title"/>
          </p:nvPr>
        </p:nvSpPr>
        <p:spPr/>
        <p:txBody>
          <a:bodyPr/>
          <a:lstStyle/>
          <a:p>
            <a:r>
              <a:rPr lang="fr-FR" dirty="0"/>
              <a:t>FIFO Page Replacement </a:t>
            </a:r>
            <a:r>
              <a:rPr lang="fr-FR" dirty="0" err="1"/>
              <a:t>Algorithm</a:t>
            </a:r>
            <a:r>
              <a:rPr lang="fr-FR" dirty="0"/>
              <a:t> – 7</a:t>
            </a:r>
            <a:endParaRPr lang="en-CA" dirty="0"/>
          </a:p>
        </p:txBody>
      </p:sp>
      <p:sp>
        <p:nvSpPr>
          <p:cNvPr id="3" name="Content Placeholder 2">
            <a:extLst>
              <a:ext uri="{FF2B5EF4-FFF2-40B4-BE49-F238E27FC236}">
                <a16:creationId xmlns:a16="http://schemas.microsoft.com/office/drawing/2014/main" id="{D14D4348-80A9-4DED-987E-D8D30D02408F}"/>
              </a:ext>
            </a:extLst>
          </p:cNvPr>
          <p:cNvSpPr>
            <a:spLocks noGrp="1"/>
          </p:cNvSpPr>
          <p:nvPr>
            <p:ph idx="1"/>
          </p:nvPr>
        </p:nvSpPr>
        <p:spPr>
          <a:xfrm>
            <a:off x="838200" y="1825625"/>
            <a:ext cx="10515600" cy="951131"/>
          </a:xfrm>
        </p:spPr>
        <p:txBody>
          <a:bodyPr/>
          <a:lstStyle/>
          <a:p>
            <a:pPr marL="0" indent="0" algn="ctr">
              <a:buNone/>
            </a:pPr>
            <a:r>
              <a:rPr lang="en-US" dirty="0"/>
              <a:t>Similarly, the next 3 references all cause a page fault because each referenced page has just been removed by the previous page fault</a:t>
            </a:r>
            <a:endParaRPr lang="en-CA" dirty="0"/>
          </a:p>
        </p:txBody>
      </p:sp>
      <p:pic>
        <p:nvPicPr>
          <p:cNvPr id="5" name="Picture 4">
            <a:extLst>
              <a:ext uri="{FF2B5EF4-FFF2-40B4-BE49-F238E27FC236}">
                <a16:creationId xmlns:a16="http://schemas.microsoft.com/office/drawing/2014/main" id="{99F29930-6CA6-4DC6-80B7-33F644B049EB}"/>
              </a:ext>
            </a:extLst>
          </p:cNvPr>
          <p:cNvPicPr>
            <a:picLocks noChangeAspect="1"/>
          </p:cNvPicPr>
          <p:nvPr/>
        </p:nvPicPr>
        <p:blipFill>
          <a:blip r:embed="rId2"/>
          <a:stretch>
            <a:fillRect/>
          </a:stretch>
        </p:blipFill>
        <p:spPr>
          <a:xfrm>
            <a:off x="2266950" y="3429000"/>
            <a:ext cx="7658100" cy="2628900"/>
          </a:xfrm>
          <a:prstGeom prst="rect">
            <a:avLst/>
          </a:prstGeom>
        </p:spPr>
      </p:pic>
    </p:spTree>
    <p:extLst>
      <p:ext uri="{BB962C8B-B14F-4D97-AF65-F5344CB8AC3E}">
        <p14:creationId xmlns:p14="http://schemas.microsoft.com/office/powerpoint/2010/main" val="3515301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ABD1F-26EB-41DF-986F-3F48098526E6}"/>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rPr>
              <a:t>LRU Page Replacement Algorithm</a:t>
            </a:r>
            <a:endParaRPr lang="en-CA" sz="4000" dirty="0">
              <a:solidFill>
                <a:srgbClr val="FFFFFF"/>
              </a:solidFill>
            </a:endParaRPr>
          </a:p>
        </p:txBody>
      </p:sp>
      <p:sp>
        <p:nvSpPr>
          <p:cNvPr id="3" name="Content Placeholder 2">
            <a:extLst>
              <a:ext uri="{FF2B5EF4-FFF2-40B4-BE49-F238E27FC236}">
                <a16:creationId xmlns:a16="http://schemas.microsoft.com/office/drawing/2014/main" id="{F1A21D98-CFD1-4269-B5A6-510E4F3C8C43}"/>
              </a:ext>
            </a:extLst>
          </p:cNvPr>
          <p:cNvSpPr>
            <a:spLocks noGrp="1"/>
          </p:cNvSpPr>
          <p:nvPr>
            <p:ph idx="1"/>
          </p:nvPr>
        </p:nvSpPr>
        <p:spPr>
          <a:xfrm>
            <a:off x="4810259" y="649480"/>
            <a:ext cx="6555347" cy="5546047"/>
          </a:xfrm>
        </p:spPr>
        <p:txBody>
          <a:bodyPr anchor="ctr">
            <a:normAutofit/>
          </a:bodyPr>
          <a:lstStyle/>
          <a:p>
            <a:r>
              <a:rPr lang="en-US" sz="2000"/>
              <a:t>LRU or the Least Recently Used Page Replacement Algorithm leverages the principle of reference to a high degree. </a:t>
            </a:r>
          </a:p>
          <a:p>
            <a:r>
              <a:rPr lang="en-US" sz="2000"/>
              <a:t>Reminder: There are two types of locality</a:t>
            </a:r>
          </a:p>
          <a:p>
            <a:pPr lvl="1"/>
            <a:r>
              <a:rPr lang="en-US" sz="2000"/>
              <a:t>Temporal</a:t>
            </a:r>
          </a:p>
          <a:p>
            <a:pPr lvl="1"/>
            <a:r>
              <a:rPr lang="en-US" sz="2000"/>
              <a:t>Spatial</a:t>
            </a:r>
          </a:p>
          <a:p>
            <a:r>
              <a:rPr lang="en-US" sz="2000"/>
              <a:t>The main problem with FIFO is that it will replace a page even if it was referenced recently. </a:t>
            </a:r>
          </a:p>
          <a:p>
            <a:pPr lvl="1"/>
            <a:r>
              <a:rPr lang="en-US" sz="2000"/>
              <a:t>Pages can be resident for a long period of time and still be in continuous use.</a:t>
            </a:r>
          </a:p>
          <a:p>
            <a:r>
              <a:rPr lang="en-US" sz="2000"/>
              <a:t>LRU selects the page that has not been references for the longest period of time.</a:t>
            </a:r>
          </a:p>
        </p:txBody>
      </p:sp>
    </p:spTree>
    <p:extLst>
      <p:ext uri="{BB962C8B-B14F-4D97-AF65-F5344CB8AC3E}">
        <p14:creationId xmlns:p14="http://schemas.microsoft.com/office/powerpoint/2010/main" val="3166364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1D672A-3F1F-444B-B7BD-82FBBA1D3754}"/>
              </a:ext>
            </a:extLst>
          </p:cNvPr>
          <p:cNvSpPr>
            <a:spLocks noGrp="1"/>
          </p:cNvSpPr>
          <p:nvPr>
            <p:ph type="title"/>
          </p:nvPr>
        </p:nvSpPr>
        <p:spPr>
          <a:xfrm>
            <a:off x="826396" y="586855"/>
            <a:ext cx="4230100" cy="3387497"/>
          </a:xfrm>
        </p:spPr>
        <p:txBody>
          <a:bodyPr anchor="b">
            <a:normAutofit/>
          </a:bodyPr>
          <a:lstStyle/>
          <a:p>
            <a:pPr algn="ctr"/>
            <a:r>
              <a:rPr lang="en-US" sz="4000" dirty="0">
                <a:solidFill>
                  <a:srgbClr val="FFFFFF"/>
                </a:solidFill>
              </a:rPr>
              <a:t>LRU Page Replacement Algorithm</a:t>
            </a:r>
            <a:endParaRPr lang="en-CA" sz="4000" dirty="0">
              <a:solidFill>
                <a:srgbClr val="FFFFFF"/>
              </a:solidFill>
            </a:endParaRPr>
          </a:p>
        </p:txBody>
      </p:sp>
      <p:sp>
        <p:nvSpPr>
          <p:cNvPr id="3" name="Content Placeholder 2">
            <a:extLst>
              <a:ext uri="{FF2B5EF4-FFF2-40B4-BE49-F238E27FC236}">
                <a16:creationId xmlns:a16="http://schemas.microsoft.com/office/drawing/2014/main" id="{BDEE9456-5AE6-4E4C-8B52-5B236B8F8E8C}"/>
              </a:ext>
            </a:extLst>
          </p:cNvPr>
          <p:cNvSpPr>
            <a:spLocks noGrp="1"/>
          </p:cNvSpPr>
          <p:nvPr>
            <p:ph idx="1"/>
          </p:nvPr>
        </p:nvSpPr>
        <p:spPr>
          <a:xfrm>
            <a:off x="6503158" y="649480"/>
            <a:ext cx="4862447" cy="5546047"/>
          </a:xfrm>
        </p:spPr>
        <p:txBody>
          <a:bodyPr anchor="ctr">
            <a:normAutofit/>
          </a:bodyPr>
          <a:lstStyle/>
          <a:p>
            <a:r>
              <a:rPr lang="en-US" sz="2000"/>
              <a:t>The implementation requires a queue of length n, where n is the number of memory frames. The queue contains the numbers of all resident pages.</a:t>
            </a:r>
          </a:p>
          <a:p>
            <a:pPr lvl="1"/>
            <a:r>
              <a:rPr lang="en-US" sz="2000"/>
              <a:t>Whenever a resident page p is referenced, p is moved to the end of the queue. Thus the queue is always sorted from most recently used page to least recently used page.</a:t>
            </a:r>
          </a:p>
          <a:p>
            <a:pPr lvl="1"/>
            <a:r>
              <a:rPr lang="en-US" sz="2000"/>
              <a:t>When a non-resident page p is referenced, p is moved to the end of the queue and the least recently referenced page q at the head of the queue is removed. Page p then replaces q in memory.</a:t>
            </a:r>
            <a:endParaRPr lang="en-CA" sz="2000"/>
          </a:p>
        </p:txBody>
      </p:sp>
    </p:spTree>
    <p:extLst>
      <p:ext uri="{BB962C8B-B14F-4D97-AF65-F5344CB8AC3E}">
        <p14:creationId xmlns:p14="http://schemas.microsoft.com/office/powerpoint/2010/main" val="2578899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90FEC-2551-4599-A126-648E23D077BC}"/>
              </a:ext>
            </a:extLst>
          </p:cNvPr>
          <p:cNvSpPr>
            <a:spLocks noGrp="1"/>
          </p:cNvSpPr>
          <p:nvPr>
            <p:ph type="title"/>
          </p:nvPr>
        </p:nvSpPr>
        <p:spPr>
          <a:xfrm>
            <a:off x="826396" y="586855"/>
            <a:ext cx="4230100" cy="3387497"/>
          </a:xfrm>
        </p:spPr>
        <p:txBody>
          <a:bodyPr anchor="b">
            <a:normAutofit/>
          </a:bodyPr>
          <a:lstStyle/>
          <a:p>
            <a:pPr algn="ctr"/>
            <a:r>
              <a:rPr lang="en-CA" sz="4000" dirty="0">
                <a:solidFill>
                  <a:srgbClr val="FFFFFF"/>
                </a:solidFill>
              </a:rPr>
              <a:t>LRU Page Replacement Algorithm</a:t>
            </a:r>
          </a:p>
        </p:txBody>
      </p:sp>
      <p:sp>
        <p:nvSpPr>
          <p:cNvPr id="3" name="Content Placeholder 2">
            <a:extLst>
              <a:ext uri="{FF2B5EF4-FFF2-40B4-BE49-F238E27FC236}">
                <a16:creationId xmlns:a16="http://schemas.microsoft.com/office/drawing/2014/main" id="{4DB30B79-C56F-40CC-AA52-E837C3B4AA90}"/>
              </a:ext>
            </a:extLst>
          </p:cNvPr>
          <p:cNvSpPr>
            <a:spLocks noGrp="1"/>
          </p:cNvSpPr>
          <p:nvPr>
            <p:ph idx="1"/>
          </p:nvPr>
        </p:nvSpPr>
        <p:spPr>
          <a:xfrm>
            <a:off x="6503158" y="649480"/>
            <a:ext cx="4862447" cy="5546047"/>
          </a:xfrm>
        </p:spPr>
        <p:txBody>
          <a:bodyPr anchor="ctr">
            <a:normAutofit/>
          </a:bodyPr>
          <a:lstStyle/>
          <a:p>
            <a:r>
              <a:rPr lang="en-US" sz="2000"/>
              <a:t>A queue is an attractive data structure.</a:t>
            </a:r>
          </a:p>
          <a:p>
            <a:pPr lvl="1"/>
            <a:r>
              <a:rPr lang="en-US" sz="2000"/>
              <a:t>Implementing a queue is relatively simple you can use a simple LinkedList and simply set the last element to become the head.</a:t>
            </a:r>
          </a:p>
          <a:p>
            <a:pPr lvl="1"/>
            <a:endParaRPr lang="en-US" sz="2000"/>
          </a:p>
        </p:txBody>
      </p:sp>
    </p:spTree>
    <p:extLst>
      <p:ext uri="{BB962C8B-B14F-4D97-AF65-F5344CB8AC3E}">
        <p14:creationId xmlns:p14="http://schemas.microsoft.com/office/powerpoint/2010/main" val="39207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C3D8-F5D9-4508-ACF7-4E06F8D99169}"/>
              </a:ext>
            </a:extLst>
          </p:cNvPr>
          <p:cNvSpPr>
            <a:spLocks noGrp="1"/>
          </p:cNvSpPr>
          <p:nvPr>
            <p:ph type="title"/>
          </p:nvPr>
        </p:nvSpPr>
        <p:spPr/>
        <p:txBody>
          <a:bodyPr/>
          <a:lstStyle/>
          <a:p>
            <a:r>
              <a:rPr lang="en-CA" dirty="0"/>
              <a:t>LRU Page Replacement Algorithm – 1 </a:t>
            </a:r>
          </a:p>
        </p:txBody>
      </p:sp>
      <p:sp>
        <p:nvSpPr>
          <p:cNvPr id="3" name="Content Placeholder 2">
            <a:extLst>
              <a:ext uri="{FF2B5EF4-FFF2-40B4-BE49-F238E27FC236}">
                <a16:creationId xmlns:a16="http://schemas.microsoft.com/office/drawing/2014/main" id="{6FC4AAF5-7008-4B77-9E9E-3EB30C7107AF}"/>
              </a:ext>
            </a:extLst>
          </p:cNvPr>
          <p:cNvSpPr>
            <a:spLocks noGrp="1"/>
          </p:cNvSpPr>
          <p:nvPr>
            <p:ph idx="1"/>
          </p:nvPr>
        </p:nvSpPr>
        <p:spPr>
          <a:xfrm>
            <a:off x="453006" y="1825625"/>
            <a:ext cx="11601974" cy="942742"/>
          </a:xfrm>
        </p:spPr>
        <p:txBody>
          <a:bodyPr/>
          <a:lstStyle/>
          <a:p>
            <a:pPr marL="0" indent="0" algn="ctr">
              <a:buNone/>
            </a:pPr>
            <a:r>
              <a:rPr lang="en-US" dirty="0"/>
              <a:t>The 4 frames contain pages 0 through 3. The queue shows that 3 is the most recently referenced page and 0 is the least frequently referenced page</a:t>
            </a:r>
            <a:endParaRPr lang="en-CA" dirty="0"/>
          </a:p>
        </p:txBody>
      </p:sp>
      <p:pic>
        <p:nvPicPr>
          <p:cNvPr id="5" name="Picture 4">
            <a:extLst>
              <a:ext uri="{FF2B5EF4-FFF2-40B4-BE49-F238E27FC236}">
                <a16:creationId xmlns:a16="http://schemas.microsoft.com/office/drawing/2014/main" id="{77DB6492-6127-46F7-9232-BF5F842E858B}"/>
              </a:ext>
            </a:extLst>
          </p:cNvPr>
          <p:cNvPicPr>
            <a:picLocks noChangeAspect="1"/>
          </p:cNvPicPr>
          <p:nvPr/>
        </p:nvPicPr>
        <p:blipFill>
          <a:blip r:embed="rId2"/>
          <a:stretch>
            <a:fillRect/>
          </a:stretch>
        </p:blipFill>
        <p:spPr>
          <a:xfrm>
            <a:off x="3157537" y="2903304"/>
            <a:ext cx="5876925" cy="3324225"/>
          </a:xfrm>
          <a:prstGeom prst="rect">
            <a:avLst/>
          </a:prstGeom>
        </p:spPr>
      </p:pic>
    </p:spTree>
    <p:extLst>
      <p:ext uri="{BB962C8B-B14F-4D97-AF65-F5344CB8AC3E}">
        <p14:creationId xmlns:p14="http://schemas.microsoft.com/office/powerpoint/2010/main" val="379065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895C-04D8-4648-AD99-10F41816CCB7}"/>
              </a:ext>
            </a:extLst>
          </p:cNvPr>
          <p:cNvSpPr>
            <a:spLocks noGrp="1"/>
          </p:cNvSpPr>
          <p:nvPr>
            <p:ph type="title"/>
          </p:nvPr>
        </p:nvSpPr>
        <p:spPr/>
        <p:txBody>
          <a:bodyPr/>
          <a:lstStyle/>
          <a:p>
            <a:r>
              <a:rPr lang="fr-FR" dirty="0"/>
              <a:t>LRU Page Replacement </a:t>
            </a:r>
            <a:r>
              <a:rPr lang="fr-FR" dirty="0" err="1"/>
              <a:t>Algorithm</a:t>
            </a:r>
            <a:r>
              <a:rPr lang="fr-FR" dirty="0"/>
              <a:t> – 2</a:t>
            </a:r>
            <a:endParaRPr lang="en-CA" dirty="0"/>
          </a:p>
        </p:txBody>
      </p:sp>
      <p:sp>
        <p:nvSpPr>
          <p:cNvPr id="3" name="Content Placeholder 2">
            <a:extLst>
              <a:ext uri="{FF2B5EF4-FFF2-40B4-BE49-F238E27FC236}">
                <a16:creationId xmlns:a16="http://schemas.microsoft.com/office/drawing/2014/main" id="{07C9BB4E-1589-422A-A0E5-463498F9DE93}"/>
              </a:ext>
            </a:extLst>
          </p:cNvPr>
          <p:cNvSpPr>
            <a:spLocks noGrp="1"/>
          </p:cNvSpPr>
          <p:nvPr>
            <p:ph idx="1"/>
          </p:nvPr>
        </p:nvSpPr>
        <p:spPr>
          <a:xfrm>
            <a:off x="838200" y="1825625"/>
            <a:ext cx="10515600" cy="967909"/>
          </a:xfrm>
        </p:spPr>
        <p:txBody>
          <a:bodyPr/>
          <a:lstStyle/>
          <a:p>
            <a:pPr marL="0" indent="0" algn="ctr">
              <a:buNone/>
            </a:pPr>
            <a:r>
              <a:rPr lang="en-US" dirty="0"/>
              <a:t>At time 1, page 2 is referenced. The page is resident so no page fault results but the queue is reordered by moving 2 to the head</a:t>
            </a:r>
          </a:p>
          <a:p>
            <a:pPr marL="0" indent="0" algn="ctr">
              <a:buNone/>
            </a:pPr>
            <a:endParaRPr lang="en-CA" dirty="0"/>
          </a:p>
        </p:txBody>
      </p:sp>
      <p:pic>
        <p:nvPicPr>
          <p:cNvPr id="5" name="Picture 4">
            <a:extLst>
              <a:ext uri="{FF2B5EF4-FFF2-40B4-BE49-F238E27FC236}">
                <a16:creationId xmlns:a16="http://schemas.microsoft.com/office/drawing/2014/main" id="{EDD6B61B-A1CF-4BEA-8378-5AD41C0CD0AA}"/>
              </a:ext>
            </a:extLst>
          </p:cNvPr>
          <p:cNvPicPr>
            <a:picLocks noChangeAspect="1"/>
          </p:cNvPicPr>
          <p:nvPr/>
        </p:nvPicPr>
        <p:blipFill>
          <a:blip r:embed="rId2"/>
          <a:stretch>
            <a:fillRect/>
          </a:stretch>
        </p:blipFill>
        <p:spPr>
          <a:xfrm>
            <a:off x="3176587" y="3034484"/>
            <a:ext cx="5838825" cy="3400425"/>
          </a:xfrm>
          <a:prstGeom prst="rect">
            <a:avLst/>
          </a:prstGeom>
        </p:spPr>
      </p:pic>
    </p:spTree>
    <p:extLst>
      <p:ext uri="{BB962C8B-B14F-4D97-AF65-F5344CB8AC3E}">
        <p14:creationId xmlns:p14="http://schemas.microsoft.com/office/powerpoint/2010/main" val="28821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F7B1D-5317-4446-A0D4-C8EBB8F49CA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Virtual Memory</a:t>
            </a:r>
            <a:endParaRPr lang="en-CA" sz="4000">
              <a:solidFill>
                <a:srgbClr val="FFFFFF"/>
              </a:solidFill>
            </a:endParaRPr>
          </a:p>
        </p:txBody>
      </p:sp>
      <p:sp>
        <p:nvSpPr>
          <p:cNvPr id="3" name="Content Placeholder 2">
            <a:extLst>
              <a:ext uri="{FF2B5EF4-FFF2-40B4-BE49-F238E27FC236}">
                <a16:creationId xmlns:a16="http://schemas.microsoft.com/office/drawing/2014/main" id="{E7AB71E9-F12F-4FBE-B580-C6EF6CCBF67B}"/>
              </a:ext>
            </a:extLst>
          </p:cNvPr>
          <p:cNvSpPr>
            <a:spLocks noGrp="1"/>
          </p:cNvSpPr>
          <p:nvPr>
            <p:ph idx="1"/>
          </p:nvPr>
        </p:nvSpPr>
        <p:spPr>
          <a:xfrm>
            <a:off x="4810259" y="649480"/>
            <a:ext cx="6555347" cy="5546047"/>
          </a:xfrm>
        </p:spPr>
        <p:txBody>
          <a:bodyPr anchor="ctr">
            <a:normAutofit/>
          </a:bodyPr>
          <a:lstStyle/>
          <a:p>
            <a:r>
              <a:rPr lang="en-US" sz="2000"/>
              <a:t>Before we dig into the principles of virtual memory, I would like to take some time to review a basic concept from Computer Organization.</a:t>
            </a:r>
          </a:p>
          <a:p>
            <a:pPr lvl="1"/>
            <a:r>
              <a:rPr lang="en-US" sz="2000"/>
              <a:t>The memory hierarchy! </a:t>
            </a:r>
            <a:endParaRPr lang="en-CA" sz="2000"/>
          </a:p>
        </p:txBody>
      </p:sp>
    </p:spTree>
    <p:extLst>
      <p:ext uri="{BB962C8B-B14F-4D97-AF65-F5344CB8AC3E}">
        <p14:creationId xmlns:p14="http://schemas.microsoft.com/office/powerpoint/2010/main" val="3568461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1057-06C6-4629-92CA-FEEF79181E56}"/>
              </a:ext>
            </a:extLst>
          </p:cNvPr>
          <p:cNvSpPr>
            <a:spLocks noGrp="1"/>
          </p:cNvSpPr>
          <p:nvPr>
            <p:ph type="title"/>
          </p:nvPr>
        </p:nvSpPr>
        <p:spPr/>
        <p:txBody>
          <a:bodyPr/>
          <a:lstStyle/>
          <a:p>
            <a:r>
              <a:rPr lang="fr-FR" dirty="0"/>
              <a:t>LRU Page Replacement </a:t>
            </a:r>
            <a:r>
              <a:rPr lang="fr-FR" dirty="0" err="1"/>
              <a:t>Algorithm</a:t>
            </a:r>
            <a:r>
              <a:rPr lang="fr-FR" dirty="0"/>
              <a:t> – 3</a:t>
            </a:r>
            <a:endParaRPr lang="en-CA" dirty="0"/>
          </a:p>
        </p:txBody>
      </p:sp>
      <p:sp>
        <p:nvSpPr>
          <p:cNvPr id="3" name="Content Placeholder 2">
            <a:extLst>
              <a:ext uri="{FF2B5EF4-FFF2-40B4-BE49-F238E27FC236}">
                <a16:creationId xmlns:a16="http://schemas.microsoft.com/office/drawing/2014/main" id="{D930895F-CDAC-4966-AB2F-60CECD1039F6}"/>
              </a:ext>
            </a:extLst>
          </p:cNvPr>
          <p:cNvSpPr>
            <a:spLocks noGrp="1"/>
          </p:cNvSpPr>
          <p:nvPr>
            <p:ph idx="1"/>
          </p:nvPr>
        </p:nvSpPr>
        <p:spPr>
          <a:xfrm>
            <a:off x="838200" y="1825625"/>
            <a:ext cx="10515600" cy="884019"/>
          </a:xfrm>
        </p:spPr>
        <p:txBody>
          <a:bodyPr/>
          <a:lstStyle/>
          <a:p>
            <a:pPr marL="0" indent="0" algn="ctr">
              <a:buNone/>
            </a:pPr>
            <a:r>
              <a:rPr lang="en-US" dirty="0"/>
              <a:t>Similarly, no page faults are caused by the next 3 references but the queue is reordered each time</a:t>
            </a:r>
            <a:endParaRPr lang="en-CA" dirty="0"/>
          </a:p>
        </p:txBody>
      </p:sp>
      <p:pic>
        <p:nvPicPr>
          <p:cNvPr id="5" name="Picture 4">
            <a:extLst>
              <a:ext uri="{FF2B5EF4-FFF2-40B4-BE49-F238E27FC236}">
                <a16:creationId xmlns:a16="http://schemas.microsoft.com/office/drawing/2014/main" id="{BA97F393-F4B6-4C7F-80E7-E42F6CE63612}"/>
              </a:ext>
            </a:extLst>
          </p:cNvPr>
          <p:cNvPicPr>
            <a:picLocks noChangeAspect="1"/>
          </p:cNvPicPr>
          <p:nvPr/>
        </p:nvPicPr>
        <p:blipFill>
          <a:blip r:embed="rId2"/>
          <a:stretch>
            <a:fillRect/>
          </a:stretch>
        </p:blipFill>
        <p:spPr>
          <a:xfrm>
            <a:off x="3014662" y="2953099"/>
            <a:ext cx="6162675" cy="3619500"/>
          </a:xfrm>
          <a:prstGeom prst="rect">
            <a:avLst/>
          </a:prstGeom>
        </p:spPr>
      </p:pic>
    </p:spTree>
    <p:extLst>
      <p:ext uri="{BB962C8B-B14F-4D97-AF65-F5344CB8AC3E}">
        <p14:creationId xmlns:p14="http://schemas.microsoft.com/office/powerpoint/2010/main" val="1662397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2A8D-C6CB-4549-820D-450FEE4AFC49}"/>
              </a:ext>
            </a:extLst>
          </p:cNvPr>
          <p:cNvSpPr>
            <a:spLocks noGrp="1"/>
          </p:cNvSpPr>
          <p:nvPr>
            <p:ph type="title"/>
          </p:nvPr>
        </p:nvSpPr>
        <p:spPr/>
        <p:txBody>
          <a:bodyPr/>
          <a:lstStyle/>
          <a:p>
            <a:r>
              <a:rPr lang="fr-FR" dirty="0"/>
              <a:t>LRU Page Replacement </a:t>
            </a:r>
            <a:r>
              <a:rPr lang="fr-FR" dirty="0" err="1"/>
              <a:t>Algorithm</a:t>
            </a:r>
            <a:r>
              <a:rPr lang="fr-FR" dirty="0"/>
              <a:t> – 4</a:t>
            </a:r>
            <a:endParaRPr lang="en-CA" dirty="0"/>
          </a:p>
        </p:txBody>
      </p:sp>
      <p:sp>
        <p:nvSpPr>
          <p:cNvPr id="3" name="Content Placeholder 2">
            <a:extLst>
              <a:ext uri="{FF2B5EF4-FFF2-40B4-BE49-F238E27FC236}">
                <a16:creationId xmlns:a16="http://schemas.microsoft.com/office/drawing/2014/main" id="{F09B7A57-5324-4CBA-B89E-32631F0BB0D7}"/>
              </a:ext>
            </a:extLst>
          </p:cNvPr>
          <p:cNvSpPr>
            <a:spLocks noGrp="1"/>
          </p:cNvSpPr>
          <p:nvPr>
            <p:ph idx="1"/>
          </p:nvPr>
        </p:nvSpPr>
        <p:spPr>
          <a:xfrm>
            <a:off x="243281" y="1825625"/>
            <a:ext cx="11593585" cy="984687"/>
          </a:xfrm>
        </p:spPr>
        <p:txBody>
          <a:bodyPr/>
          <a:lstStyle/>
          <a:p>
            <a:pPr marL="0" indent="0" algn="ctr">
              <a:buNone/>
            </a:pPr>
            <a:r>
              <a:rPr lang="en-US" dirty="0"/>
              <a:t>At time 5, page 4 causes a page fault. The page at the end of the list (page 2) is removed from the queue and the new page 4 is inserted at the head</a:t>
            </a:r>
            <a:endParaRPr lang="en-CA" dirty="0"/>
          </a:p>
        </p:txBody>
      </p:sp>
      <p:pic>
        <p:nvPicPr>
          <p:cNvPr id="5" name="Picture 4">
            <a:extLst>
              <a:ext uri="{FF2B5EF4-FFF2-40B4-BE49-F238E27FC236}">
                <a16:creationId xmlns:a16="http://schemas.microsoft.com/office/drawing/2014/main" id="{A792FBDB-2E2B-44F8-A276-5CED09EB9C18}"/>
              </a:ext>
            </a:extLst>
          </p:cNvPr>
          <p:cNvPicPr>
            <a:picLocks noChangeAspect="1"/>
          </p:cNvPicPr>
          <p:nvPr/>
        </p:nvPicPr>
        <p:blipFill>
          <a:blip r:embed="rId2"/>
          <a:stretch>
            <a:fillRect/>
          </a:stretch>
        </p:blipFill>
        <p:spPr>
          <a:xfrm>
            <a:off x="3044460" y="2945249"/>
            <a:ext cx="5991225" cy="3648075"/>
          </a:xfrm>
          <a:prstGeom prst="rect">
            <a:avLst/>
          </a:prstGeom>
        </p:spPr>
      </p:pic>
    </p:spTree>
    <p:extLst>
      <p:ext uri="{BB962C8B-B14F-4D97-AF65-F5344CB8AC3E}">
        <p14:creationId xmlns:p14="http://schemas.microsoft.com/office/powerpoint/2010/main" val="321165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BA97-ED25-4BDB-B917-21104FC908D1}"/>
              </a:ext>
            </a:extLst>
          </p:cNvPr>
          <p:cNvSpPr>
            <a:spLocks noGrp="1"/>
          </p:cNvSpPr>
          <p:nvPr>
            <p:ph type="title"/>
          </p:nvPr>
        </p:nvSpPr>
        <p:spPr/>
        <p:txBody>
          <a:bodyPr/>
          <a:lstStyle/>
          <a:p>
            <a:r>
              <a:rPr lang="fr-FR" dirty="0"/>
              <a:t>LRU Page Replacement </a:t>
            </a:r>
            <a:r>
              <a:rPr lang="fr-FR" dirty="0" err="1"/>
              <a:t>Algorithm</a:t>
            </a:r>
            <a:r>
              <a:rPr lang="fr-FR" dirty="0"/>
              <a:t> – 5</a:t>
            </a:r>
            <a:endParaRPr lang="en-CA" dirty="0"/>
          </a:p>
        </p:txBody>
      </p:sp>
      <p:sp>
        <p:nvSpPr>
          <p:cNvPr id="3" name="Content Placeholder 2">
            <a:extLst>
              <a:ext uri="{FF2B5EF4-FFF2-40B4-BE49-F238E27FC236}">
                <a16:creationId xmlns:a16="http://schemas.microsoft.com/office/drawing/2014/main" id="{F0055D9C-2693-4EF7-A496-447AD5BB8EA1}"/>
              </a:ext>
            </a:extLst>
          </p:cNvPr>
          <p:cNvSpPr>
            <a:spLocks noGrp="1"/>
          </p:cNvSpPr>
          <p:nvPr>
            <p:ph idx="1"/>
          </p:nvPr>
        </p:nvSpPr>
        <p:spPr>
          <a:xfrm>
            <a:off x="838200" y="1825625"/>
            <a:ext cx="10515600" cy="632349"/>
          </a:xfrm>
        </p:spPr>
        <p:txBody>
          <a:bodyPr/>
          <a:lstStyle/>
          <a:p>
            <a:pPr marL="0" indent="0" algn="ctr">
              <a:buNone/>
            </a:pPr>
            <a:r>
              <a:rPr lang="en-US" dirty="0"/>
              <a:t>Page 4 then replaces page 2 in memory</a:t>
            </a:r>
            <a:endParaRPr lang="en-CA" dirty="0"/>
          </a:p>
        </p:txBody>
      </p:sp>
      <p:pic>
        <p:nvPicPr>
          <p:cNvPr id="5" name="Picture 4">
            <a:extLst>
              <a:ext uri="{FF2B5EF4-FFF2-40B4-BE49-F238E27FC236}">
                <a16:creationId xmlns:a16="http://schemas.microsoft.com/office/drawing/2014/main" id="{EBCBEFB7-C3B3-4DB1-83CF-EDEC6B34B4E7}"/>
              </a:ext>
            </a:extLst>
          </p:cNvPr>
          <p:cNvPicPr>
            <a:picLocks noChangeAspect="1"/>
          </p:cNvPicPr>
          <p:nvPr/>
        </p:nvPicPr>
        <p:blipFill>
          <a:blip r:embed="rId2"/>
          <a:stretch>
            <a:fillRect/>
          </a:stretch>
        </p:blipFill>
        <p:spPr>
          <a:xfrm>
            <a:off x="3086100" y="2676481"/>
            <a:ext cx="6019800" cy="3686175"/>
          </a:xfrm>
          <a:prstGeom prst="rect">
            <a:avLst/>
          </a:prstGeom>
        </p:spPr>
      </p:pic>
    </p:spTree>
    <p:extLst>
      <p:ext uri="{BB962C8B-B14F-4D97-AF65-F5344CB8AC3E}">
        <p14:creationId xmlns:p14="http://schemas.microsoft.com/office/powerpoint/2010/main" val="3901925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0858-37D6-4F86-8798-C662C2088266}"/>
              </a:ext>
            </a:extLst>
          </p:cNvPr>
          <p:cNvSpPr>
            <a:spLocks noGrp="1"/>
          </p:cNvSpPr>
          <p:nvPr>
            <p:ph type="title"/>
          </p:nvPr>
        </p:nvSpPr>
        <p:spPr/>
        <p:txBody>
          <a:bodyPr/>
          <a:lstStyle/>
          <a:p>
            <a:r>
              <a:rPr lang="fr-FR" dirty="0"/>
              <a:t>LRU Page Replacement </a:t>
            </a:r>
            <a:r>
              <a:rPr lang="fr-FR" dirty="0" err="1"/>
              <a:t>Algorithm</a:t>
            </a:r>
            <a:r>
              <a:rPr lang="fr-FR" dirty="0"/>
              <a:t> – 6</a:t>
            </a:r>
            <a:endParaRPr lang="en-CA" dirty="0"/>
          </a:p>
        </p:txBody>
      </p:sp>
      <p:sp>
        <p:nvSpPr>
          <p:cNvPr id="3" name="Content Placeholder 2">
            <a:extLst>
              <a:ext uri="{FF2B5EF4-FFF2-40B4-BE49-F238E27FC236}">
                <a16:creationId xmlns:a16="http://schemas.microsoft.com/office/drawing/2014/main" id="{8E5F4609-7468-478F-8527-2DF60128CC8E}"/>
              </a:ext>
            </a:extLst>
          </p:cNvPr>
          <p:cNvSpPr>
            <a:spLocks noGrp="1"/>
          </p:cNvSpPr>
          <p:nvPr>
            <p:ph idx="1"/>
          </p:nvPr>
        </p:nvSpPr>
        <p:spPr>
          <a:xfrm>
            <a:off x="838200" y="1825625"/>
            <a:ext cx="10515600" cy="942742"/>
          </a:xfrm>
        </p:spPr>
        <p:txBody>
          <a:bodyPr/>
          <a:lstStyle/>
          <a:p>
            <a:pPr marL="0" indent="0" algn="ctr">
              <a:buNone/>
            </a:pPr>
            <a:r>
              <a:rPr lang="en-US" dirty="0"/>
              <a:t>The next 2 references cause no changes to memory but continue reordering the queue</a:t>
            </a:r>
            <a:endParaRPr lang="en-CA" dirty="0"/>
          </a:p>
        </p:txBody>
      </p:sp>
      <p:pic>
        <p:nvPicPr>
          <p:cNvPr id="5" name="Picture 4">
            <a:extLst>
              <a:ext uri="{FF2B5EF4-FFF2-40B4-BE49-F238E27FC236}">
                <a16:creationId xmlns:a16="http://schemas.microsoft.com/office/drawing/2014/main" id="{2ACCBED2-83F5-4E10-96A0-74548AAFC378}"/>
              </a:ext>
            </a:extLst>
          </p:cNvPr>
          <p:cNvPicPr>
            <a:picLocks noChangeAspect="1"/>
          </p:cNvPicPr>
          <p:nvPr/>
        </p:nvPicPr>
        <p:blipFill>
          <a:blip r:embed="rId2"/>
          <a:stretch>
            <a:fillRect/>
          </a:stretch>
        </p:blipFill>
        <p:spPr>
          <a:xfrm>
            <a:off x="3157537" y="2852970"/>
            <a:ext cx="5876925" cy="3590925"/>
          </a:xfrm>
          <a:prstGeom prst="rect">
            <a:avLst/>
          </a:prstGeom>
        </p:spPr>
      </p:pic>
    </p:spTree>
    <p:extLst>
      <p:ext uri="{BB962C8B-B14F-4D97-AF65-F5344CB8AC3E}">
        <p14:creationId xmlns:p14="http://schemas.microsoft.com/office/powerpoint/2010/main" val="2036791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C5E-871B-4BFB-8F36-D541ECA435D1}"/>
              </a:ext>
            </a:extLst>
          </p:cNvPr>
          <p:cNvSpPr>
            <a:spLocks noGrp="1"/>
          </p:cNvSpPr>
          <p:nvPr>
            <p:ph type="title"/>
          </p:nvPr>
        </p:nvSpPr>
        <p:spPr/>
        <p:txBody>
          <a:bodyPr/>
          <a:lstStyle/>
          <a:p>
            <a:r>
              <a:rPr lang="en-US" dirty="0"/>
              <a:t>Page Replacement Algos – Exercise</a:t>
            </a:r>
            <a:endParaRPr lang="en-CA" dirty="0"/>
          </a:p>
        </p:txBody>
      </p:sp>
      <p:pic>
        <p:nvPicPr>
          <p:cNvPr id="5" name="Picture 4">
            <a:extLst>
              <a:ext uri="{FF2B5EF4-FFF2-40B4-BE49-F238E27FC236}">
                <a16:creationId xmlns:a16="http://schemas.microsoft.com/office/drawing/2014/main" id="{9AE3F286-234C-4F2B-8082-423D82584E54}"/>
              </a:ext>
            </a:extLst>
          </p:cNvPr>
          <p:cNvPicPr>
            <a:picLocks noChangeAspect="1"/>
          </p:cNvPicPr>
          <p:nvPr/>
        </p:nvPicPr>
        <p:blipFill>
          <a:blip r:embed="rId2"/>
          <a:stretch>
            <a:fillRect/>
          </a:stretch>
        </p:blipFill>
        <p:spPr>
          <a:xfrm>
            <a:off x="2954645" y="1690688"/>
            <a:ext cx="6282710" cy="4392905"/>
          </a:xfrm>
          <a:prstGeom prst="rect">
            <a:avLst/>
          </a:prstGeom>
        </p:spPr>
      </p:pic>
    </p:spTree>
    <p:extLst>
      <p:ext uri="{BB962C8B-B14F-4D97-AF65-F5344CB8AC3E}">
        <p14:creationId xmlns:p14="http://schemas.microsoft.com/office/powerpoint/2010/main" val="25617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CEF92F-0B9C-4C79-BA67-A0F0BE192638}"/>
              </a:ext>
            </a:extLst>
          </p:cNvPr>
          <p:cNvSpPr>
            <a:spLocks noGrp="1"/>
          </p:cNvSpPr>
          <p:nvPr>
            <p:ph type="title"/>
          </p:nvPr>
        </p:nvSpPr>
        <p:spPr>
          <a:xfrm>
            <a:off x="826396" y="586855"/>
            <a:ext cx="4230100" cy="3387497"/>
          </a:xfrm>
        </p:spPr>
        <p:txBody>
          <a:bodyPr anchor="b">
            <a:normAutofit/>
          </a:bodyPr>
          <a:lstStyle/>
          <a:p>
            <a:pPr algn="ctr"/>
            <a:r>
              <a:rPr lang="en-US" sz="4000" dirty="0">
                <a:solidFill>
                  <a:srgbClr val="FFFFFF"/>
                </a:solidFill>
              </a:rPr>
              <a:t>LRU Algorithm Approximations</a:t>
            </a:r>
            <a:endParaRPr lang="en-CA" sz="4000" dirty="0">
              <a:solidFill>
                <a:srgbClr val="FFFFFF"/>
              </a:solidFill>
            </a:endParaRPr>
          </a:p>
        </p:txBody>
      </p:sp>
      <p:sp>
        <p:nvSpPr>
          <p:cNvPr id="3" name="Content Placeholder 2">
            <a:extLst>
              <a:ext uri="{FF2B5EF4-FFF2-40B4-BE49-F238E27FC236}">
                <a16:creationId xmlns:a16="http://schemas.microsoft.com/office/drawing/2014/main" id="{1B6C99C3-4A3C-4FD2-AD05-D52DBABD34AD}"/>
              </a:ext>
            </a:extLst>
          </p:cNvPr>
          <p:cNvSpPr>
            <a:spLocks noGrp="1"/>
          </p:cNvSpPr>
          <p:nvPr>
            <p:ph idx="1"/>
          </p:nvPr>
        </p:nvSpPr>
        <p:spPr>
          <a:xfrm>
            <a:off x="6503158" y="649480"/>
            <a:ext cx="4862447" cy="5546047"/>
          </a:xfrm>
        </p:spPr>
        <p:txBody>
          <a:bodyPr anchor="ctr">
            <a:normAutofit/>
          </a:bodyPr>
          <a:lstStyle/>
          <a:p>
            <a:r>
              <a:rPr lang="en-US" sz="2000"/>
              <a:t>The LRU requires the queue of pages to be modified at each memory reference, which makes the algorithm too inefficient in practice. </a:t>
            </a:r>
          </a:p>
          <a:p>
            <a:pPr lvl="1"/>
            <a:r>
              <a:rPr lang="en-US" sz="2000"/>
              <a:t>Several algorithms exist that approximate LRU and can be implemented efficiently:</a:t>
            </a:r>
          </a:p>
          <a:p>
            <a:pPr lvl="2"/>
            <a:r>
              <a:rPr lang="en-US" dirty="0"/>
              <a:t>The Aging Page Replacement Algorithm (Covered)</a:t>
            </a:r>
          </a:p>
          <a:p>
            <a:pPr lvl="2"/>
            <a:r>
              <a:rPr lang="en-US" dirty="0"/>
              <a:t>The Second Chance Page Replacement Algorithm (Read)</a:t>
            </a:r>
          </a:p>
          <a:p>
            <a:pPr lvl="2"/>
            <a:r>
              <a:rPr lang="en-US" dirty="0"/>
              <a:t>The Third Chance Page Replacement Algorithm (Read)</a:t>
            </a:r>
          </a:p>
          <a:p>
            <a:endParaRPr lang="en-US" sz="2000"/>
          </a:p>
          <a:p>
            <a:endParaRPr lang="en-CA" sz="2000"/>
          </a:p>
        </p:txBody>
      </p:sp>
    </p:spTree>
    <p:extLst>
      <p:ext uri="{BB962C8B-B14F-4D97-AF65-F5344CB8AC3E}">
        <p14:creationId xmlns:p14="http://schemas.microsoft.com/office/powerpoint/2010/main" val="1103271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8842D-1B00-4A78-A93F-E2B49B24EB4B}"/>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Aging Page Replacement Algorithm</a:t>
            </a:r>
          </a:p>
        </p:txBody>
      </p:sp>
      <p:sp>
        <p:nvSpPr>
          <p:cNvPr id="3" name="Content Placeholder 2">
            <a:extLst>
              <a:ext uri="{FF2B5EF4-FFF2-40B4-BE49-F238E27FC236}">
                <a16:creationId xmlns:a16="http://schemas.microsoft.com/office/drawing/2014/main" id="{5A687396-0D79-4CA5-8794-965A872776F2}"/>
              </a:ext>
            </a:extLst>
          </p:cNvPr>
          <p:cNvSpPr>
            <a:spLocks noGrp="1"/>
          </p:cNvSpPr>
          <p:nvPr>
            <p:ph idx="1"/>
          </p:nvPr>
        </p:nvSpPr>
        <p:spPr>
          <a:xfrm>
            <a:off x="4810259" y="649480"/>
            <a:ext cx="6555347" cy="5546047"/>
          </a:xfrm>
        </p:spPr>
        <p:txBody>
          <a:bodyPr anchor="ctr">
            <a:normAutofit/>
          </a:bodyPr>
          <a:lstStyle/>
          <a:p>
            <a:r>
              <a:rPr lang="en-US" sz="2000"/>
              <a:t>A referenced bit (r-bit) is a bit associated with a page and is set automatically by the hardware whenever the page is referenced by any instruction.</a:t>
            </a:r>
          </a:p>
          <a:p>
            <a:r>
              <a:rPr lang="en-US" sz="2000"/>
              <a:t>An aging register is associated with a page and is shifted periodically to the right by 1 bit. </a:t>
            </a:r>
          </a:p>
          <a:p>
            <a:pPr lvl="1"/>
            <a:r>
              <a:rPr lang="en-US" sz="2000"/>
              <a:t>Unless the most significant bit is set to 1, the page is aging in the sense that the associated register value is steadily decreasing.</a:t>
            </a:r>
          </a:p>
          <a:p>
            <a:r>
              <a:rPr lang="en-US" sz="2000"/>
              <a:t>The aging page replacement algorithm does not maintain pages sorted in the exact LRU order, but groups together pages referenced during a period of d consecutive references. </a:t>
            </a:r>
          </a:p>
          <a:p>
            <a:pPr lvl="1"/>
            <a:r>
              <a:rPr lang="en-US" sz="2000"/>
              <a:t>Each period is represented by 1 bit in a periodically shifting aging register.</a:t>
            </a:r>
          </a:p>
          <a:p>
            <a:endParaRPr lang="en-CA" sz="2000"/>
          </a:p>
        </p:txBody>
      </p:sp>
    </p:spTree>
    <p:extLst>
      <p:ext uri="{BB962C8B-B14F-4D97-AF65-F5344CB8AC3E}">
        <p14:creationId xmlns:p14="http://schemas.microsoft.com/office/powerpoint/2010/main" val="970799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0EC0-5DB2-40DD-BB26-7B6865AB586E}"/>
              </a:ext>
            </a:extLst>
          </p:cNvPr>
          <p:cNvSpPr>
            <a:spLocks noGrp="1"/>
          </p:cNvSpPr>
          <p:nvPr>
            <p:ph type="title"/>
          </p:nvPr>
        </p:nvSpPr>
        <p:spPr/>
        <p:txBody>
          <a:bodyPr/>
          <a:lstStyle/>
          <a:p>
            <a:r>
              <a:rPr lang="en-CA" dirty="0"/>
              <a:t>Aging Page Replacement Algorithm – 1 </a:t>
            </a:r>
          </a:p>
        </p:txBody>
      </p:sp>
      <p:sp>
        <p:nvSpPr>
          <p:cNvPr id="3" name="Content Placeholder 2">
            <a:extLst>
              <a:ext uri="{FF2B5EF4-FFF2-40B4-BE49-F238E27FC236}">
                <a16:creationId xmlns:a16="http://schemas.microsoft.com/office/drawing/2014/main" id="{62FDD574-2861-4432-9437-F70CF2F884E1}"/>
              </a:ext>
            </a:extLst>
          </p:cNvPr>
          <p:cNvSpPr>
            <a:spLocks noGrp="1"/>
          </p:cNvSpPr>
          <p:nvPr>
            <p:ph idx="1"/>
          </p:nvPr>
        </p:nvSpPr>
        <p:spPr>
          <a:xfrm>
            <a:off x="838200" y="1825625"/>
            <a:ext cx="10515600" cy="917575"/>
          </a:xfrm>
        </p:spPr>
        <p:txBody>
          <a:bodyPr/>
          <a:lstStyle/>
          <a:p>
            <a:pPr marL="0" indent="0" algn="ctr">
              <a:buNone/>
            </a:pPr>
            <a:r>
              <a:rPr lang="en-US" dirty="0"/>
              <a:t>Initially, pages 0 - 3 are resident. The r-bits and the aging registers all contain zeros</a:t>
            </a:r>
            <a:endParaRPr lang="en-CA" dirty="0"/>
          </a:p>
        </p:txBody>
      </p:sp>
      <p:pic>
        <p:nvPicPr>
          <p:cNvPr id="5" name="Picture 4">
            <a:extLst>
              <a:ext uri="{FF2B5EF4-FFF2-40B4-BE49-F238E27FC236}">
                <a16:creationId xmlns:a16="http://schemas.microsoft.com/office/drawing/2014/main" id="{4A8F411A-1FE2-4A53-BF6A-2C314A0A3DD0}"/>
              </a:ext>
            </a:extLst>
          </p:cNvPr>
          <p:cNvPicPr>
            <a:picLocks noChangeAspect="1"/>
          </p:cNvPicPr>
          <p:nvPr/>
        </p:nvPicPr>
        <p:blipFill>
          <a:blip r:embed="rId2"/>
          <a:stretch>
            <a:fillRect/>
          </a:stretch>
        </p:blipFill>
        <p:spPr>
          <a:xfrm>
            <a:off x="4986337" y="3238501"/>
            <a:ext cx="2219325" cy="1752600"/>
          </a:xfrm>
          <a:prstGeom prst="rect">
            <a:avLst/>
          </a:prstGeom>
        </p:spPr>
      </p:pic>
    </p:spTree>
    <p:extLst>
      <p:ext uri="{BB962C8B-B14F-4D97-AF65-F5344CB8AC3E}">
        <p14:creationId xmlns:p14="http://schemas.microsoft.com/office/powerpoint/2010/main" val="4131906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4AC1-F5E4-4760-B4AB-61F7A53A66D7}"/>
              </a:ext>
            </a:extLst>
          </p:cNvPr>
          <p:cNvSpPr>
            <a:spLocks noGrp="1"/>
          </p:cNvSpPr>
          <p:nvPr>
            <p:ph type="title"/>
          </p:nvPr>
        </p:nvSpPr>
        <p:spPr/>
        <p:txBody>
          <a:bodyPr/>
          <a:lstStyle/>
          <a:p>
            <a:r>
              <a:rPr lang="en-CA" dirty="0"/>
              <a:t>Aging Page Replacement Algorithm – 2</a:t>
            </a:r>
          </a:p>
        </p:txBody>
      </p:sp>
      <p:sp>
        <p:nvSpPr>
          <p:cNvPr id="3" name="Content Placeholder 2">
            <a:extLst>
              <a:ext uri="{FF2B5EF4-FFF2-40B4-BE49-F238E27FC236}">
                <a16:creationId xmlns:a16="http://schemas.microsoft.com/office/drawing/2014/main" id="{ECB8BE16-11D6-460C-9E89-9E518FD5CD5F}"/>
              </a:ext>
            </a:extLst>
          </p:cNvPr>
          <p:cNvSpPr>
            <a:spLocks noGrp="1"/>
          </p:cNvSpPr>
          <p:nvPr>
            <p:ph idx="1"/>
          </p:nvPr>
        </p:nvSpPr>
        <p:spPr>
          <a:xfrm>
            <a:off x="838200" y="1825625"/>
            <a:ext cx="10515600" cy="959520"/>
          </a:xfrm>
        </p:spPr>
        <p:txBody>
          <a:bodyPr/>
          <a:lstStyle/>
          <a:p>
            <a:pPr marL="0" indent="0" algn="ctr">
              <a:buNone/>
            </a:pPr>
            <a:r>
              <a:rPr lang="en-US" dirty="0"/>
              <a:t>After d references, the r-bits show that pages 0, 2, and 3 have been accessed at least once during the past d references</a:t>
            </a:r>
            <a:endParaRPr lang="en-CA" dirty="0"/>
          </a:p>
        </p:txBody>
      </p:sp>
      <p:pic>
        <p:nvPicPr>
          <p:cNvPr id="5" name="Picture 4">
            <a:extLst>
              <a:ext uri="{FF2B5EF4-FFF2-40B4-BE49-F238E27FC236}">
                <a16:creationId xmlns:a16="http://schemas.microsoft.com/office/drawing/2014/main" id="{090D227F-B608-44E4-BCC4-3B229A5AF6EF}"/>
              </a:ext>
            </a:extLst>
          </p:cNvPr>
          <p:cNvPicPr>
            <a:picLocks noChangeAspect="1"/>
          </p:cNvPicPr>
          <p:nvPr/>
        </p:nvPicPr>
        <p:blipFill>
          <a:blip r:embed="rId2"/>
          <a:stretch>
            <a:fillRect/>
          </a:stretch>
        </p:blipFill>
        <p:spPr>
          <a:xfrm>
            <a:off x="4652962" y="3401007"/>
            <a:ext cx="2886075" cy="2028825"/>
          </a:xfrm>
          <a:prstGeom prst="rect">
            <a:avLst/>
          </a:prstGeom>
        </p:spPr>
      </p:pic>
    </p:spTree>
    <p:extLst>
      <p:ext uri="{BB962C8B-B14F-4D97-AF65-F5344CB8AC3E}">
        <p14:creationId xmlns:p14="http://schemas.microsoft.com/office/powerpoint/2010/main" val="3933437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0953-28B8-4CBF-921C-14BE5F08174E}"/>
              </a:ext>
            </a:extLst>
          </p:cNvPr>
          <p:cNvSpPr>
            <a:spLocks noGrp="1"/>
          </p:cNvSpPr>
          <p:nvPr>
            <p:ph type="title"/>
          </p:nvPr>
        </p:nvSpPr>
        <p:spPr/>
        <p:txBody>
          <a:bodyPr/>
          <a:lstStyle/>
          <a:p>
            <a:r>
              <a:rPr lang="en-CA" dirty="0"/>
              <a:t>Aging Page Replacement Algorithm – 3</a:t>
            </a:r>
          </a:p>
        </p:txBody>
      </p:sp>
      <p:sp>
        <p:nvSpPr>
          <p:cNvPr id="3" name="Content Placeholder 2">
            <a:extLst>
              <a:ext uri="{FF2B5EF4-FFF2-40B4-BE49-F238E27FC236}">
                <a16:creationId xmlns:a16="http://schemas.microsoft.com/office/drawing/2014/main" id="{D46E18CB-714C-46B5-81BD-61F7663B0D54}"/>
              </a:ext>
            </a:extLst>
          </p:cNvPr>
          <p:cNvSpPr>
            <a:spLocks noGrp="1"/>
          </p:cNvSpPr>
          <p:nvPr>
            <p:ph idx="1"/>
          </p:nvPr>
        </p:nvSpPr>
        <p:spPr>
          <a:xfrm>
            <a:off x="838200" y="1825625"/>
            <a:ext cx="10515600" cy="1018243"/>
          </a:xfrm>
        </p:spPr>
        <p:txBody>
          <a:bodyPr/>
          <a:lstStyle/>
          <a:p>
            <a:pPr marL="0" indent="0" algn="ctr">
              <a:buNone/>
            </a:pPr>
            <a:r>
              <a:rPr lang="en-US" dirty="0"/>
              <a:t>All aging registers are shifted to the right. The r-bits are shifted into the most significant positions of the aging registers and then reset to 0</a:t>
            </a:r>
            <a:endParaRPr lang="en-CA" dirty="0"/>
          </a:p>
        </p:txBody>
      </p:sp>
      <p:pic>
        <p:nvPicPr>
          <p:cNvPr id="5" name="Picture 4">
            <a:extLst>
              <a:ext uri="{FF2B5EF4-FFF2-40B4-BE49-F238E27FC236}">
                <a16:creationId xmlns:a16="http://schemas.microsoft.com/office/drawing/2014/main" id="{95B54CCF-42DF-42B5-BC23-033AA818A165}"/>
              </a:ext>
            </a:extLst>
          </p:cNvPr>
          <p:cNvPicPr>
            <a:picLocks noChangeAspect="1"/>
          </p:cNvPicPr>
          <p:nvPr/>
        </p:nvPicPr>
        <p:blipFill>
          <a:blip r:embed="rId2"/>
          <a:stretch>
            <a:fillRect/>
          </a:stretch>
        </p:blipFill>
        <p:spPr>
          <a:xfrm>
            <a:off x="4410075" y="3158717"/>
            <a:ext cx="3371850" cy="2000250"/>
          </a:xfrm>
          <a:prstGeom prst="rect">
            <a:avLst/>
          </a:prstGeom>
        </p:spPr>
      </p:pic>
    </p:spTree>
    <p:extLst>
      <p:ext uri="{BB962C8B-B14F-4D97-AF65-F5344CB8AC3E}">
        <p14:creationId xmlns:p14="http://schemas.microsoft.com/office/powerpoint/2010/main" val="319260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7C11-5E39-4ECB-9C6D-AE79B02005F5}"/>
              </a:ext>
            </a:extLst>
          </p:cNvPr>
          <p:cNvSpPr>
            <a:spLocks noGrp="1"/>
          </p:cNvSpPr>
          <p:nvPr>
            <p:ph type="title"/>
          </p:nvPr>
        </p:nvSpPr>
        <p:spPr/>
        <p:txBody>
          <a:bodyPr/>
          <a:lstStyle/>
          <a:p>
            <a:r>
              <a:rPr lang="en-US" dirty="0"/>
              <a:t>Memory Hierarchy</a:t>
            </a:r>
            <a:endParaRPr lang="en-CA" dirty="0"/>
          </a:p>
        </p:txBody>
      </p:sp>
      <p:pic>
        <p:nvPicPr>
          <p:cNvPr id="4" name="Picture 2">
            <a:extLst>
              <a:ext uri="{FF2B5EF4-FFF2-40B4-BE49-F238E27FC236}">
                <a16:creationId xmlns:a16="http://schemas.microsoft.com/office/drawing/2014/main" id="{D04FD261-EF09-41DA-AF63-D09DCE17B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66" t="12854" r="5876" b="10935"/>
          <a:stretch/>
        </p:blipFill>
        <p:spPr bwMode="auto">
          <a:xfrm>
            <a:off x="2279780" y="1690688"/>
            <a:ext cx="7632440" cy="468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33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3DCE-B85C-4A14-9454-ED57BE855C85}"/>
              </a:ext>
            </a:extLst>
          </p:cNvPr>
          <p:cNvSpPr>
            <a:spLocks noGrp="1"/>
          </p:cNvSpPr>
          <p:nvPr>
            <p:ph type="title"/>
          </p:nvPr>
        </p:nvSpPr>
        <p:spPr/>
        <p:txBody>
          <a:bodyPr/>
          <a:lstStyle/>
          <a:p>
            <a:r>
              <a:rPr lang="en-CA" dirty="0"/>
              <a:t>Aging Page Replacement Algorithm – 4</a:t>
            </a:r>
          </a:p>
        </p:txBody>
      </p:sp>
      <p:sp>
        <p:nvSpPr>
          <p:cNvPr id="3" name="Content Placeholder 2">
            <a:extLst>
              <a:ext uri="{FF2B5EF4-FFF2-40B4-BE49-F238E27FC236}">
                <a16:creationId xmlns:a16="http://schemas.microsoft.com/office/drawing/2014/main" id="{C7AF8E1F-A273-4315-8847-86E385CE4B79}"/>
              </a:ext>
            </a:extLst>
          </p:cNvPr>
          <p:cNvSpPr>
            <a:spLocks noGrp="1"/>
          </p:cNvSpPr>
          <p:nvPr>
            <p:ph idx="1"/>
          </p:nvPr>
        </p:nvSpPr>
        <p:spPr>
          <a:xfrm>
            <a:off x="838200" y="1825625"/>
            <a:ext cx="10515600" cy="875630"/>
          </a:xfrm>
        </p:spPr>
        <p:txBody>
          <a:bodyPr/>
          <a:lstStyle/>
          <a:p>
            <a:pPr marL="0" indent="0" algn="ctr">
              <a:buNone/>
            </a:pPr>
            <a:r>
              <a:rPr lang="en-US" dirty="0"/>
              <a:t>During the next d references, pages 1 and 2 were accessed at least once and so the corresponding r-bits are 1</a:t>
            </a:r>
          </a:p>
          <a:p>
            <a:pPr marL="0" indent="0" algn="ctr">
              <a:buNone/>
            </a:pPr>
            <a:endParaRPr lang="en-CA" dirty="0"/>
          </a:p>
        </p:txBody>
      </p:sp>
      <p:pic>
        <p:nvPicPr>
          <p:cNvPr id="5" name="Picture 4">
            <a:extLst>
              <a:ext uri="{FF2B5EF4-FFF2-40B4-BE49-F238E27FC236}">
                <a16:creationId xmlns:a16="http://schemas.microsoft.com/office/drawing/2014/main" id="{459B73C9-286F-4607-A2A1-EAE5292E432B}"/>
              </a:ext>
            </a:extLst>
          </p:cNvPr>
          <p:cNvPicPr>
            <a:picLocks noChangeAspect="1"/>
          </p:cNvPicPr>
          <p:nvPr/>
        </p:nvPicPr>
        <p:blipFill>
          <a:blip r:embed="rId2"/>
          <a:stretch>
            <a:fillRect/>
          </a:stretch>
        </p:blipFill>
        <p:spPr>
          <a:xfrm>
            <a:off x="4105275" y="3180433"/>
            <a:ext cx="3981450" cy="1952625"/>
          </a:xfrm>
          <a:prstGeom prst="rect">
            <a:avLst/>
          </a:prstGeom>
        </p:spPr>
      </p:pic>
    </p:spTree>
    <p:extLst>
      <p:ext uri="{BB962C8B-B14F-4D97-AF65-F5344CB8AC3E}">
        <p14:creationId xmlns:p14="http://schemas.microsoft.com/office/powerpoint/2010/main" val="4202914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39E5-02A8-4CE6-9C7D-423C78C9397B}"/>
              </a:ext>
            </a:extLst>
          </p:cNvPr>
          <p:cNvSpPr>
            <a:spLocks noGrp="1"/>
          </p:cNvSpPr>
          <p:nvPr>
            <p:ph type="title"/>
          </p:nvPr>
        </p:nvSpPr>
        <p:spPr/>
        <p:txBody>
          <a:bodyPr/>
          <a:lstStyle/>
          <a:p>
            <a:r>
              <a:rPr lang="en-CA" dirty="0"/>
              <a:t>Aging Page Replacement Algorithm – 5</a:t>
            </a:r>
          </a:p>
        </p:txBody>
      </p:sp>
      <p:sp>
        <p:nvSpPr>
          <p:cNvPr id="3" name="Content Placeholder 2">
            <a:extLst>
              <a:ext uri="{FF2B5EF4-FFF2-40B4-BE49-F238E27FC236}">
                <a16:creationId xmlns:a16="http://schemas.microsoft.com/office/drawing/2014/main" id="{ACAF6E0B-F776-4FDB-9E86-E3D5122814DE}"/>
              </a:ext>
            </a:extLst>
          </p:cNvPr>
          <p:cNvSpPr>
            <a:spLocks noGrp="1"/>
          </p:cNvSpPr>
          <p:nvPr>
            <p:ph idx="1"/>
          </p:nvPr>
        </p:nvSpPr>
        <p:spPr>
          <a:xfrm>
            <a:off x="838200" y="1825625"/>
            <a:ext cx="10515600" cy="967909"/>
          </a:xfrm>
        </p:spPr>
        <p:txBody>
          <a:bodyPr/>
          <a:lstStyle/>
          <a:p>
            <a:pPr marL="0" indent="0" algn="ctr">
              <a:buNone/>
            </a:pPr>
            <a:r>
              <a:rPr lang="en-US" dirty="0"/>
              <a:t>The aging registers are again shifted to the right. The r-bits are shifted into the most significant register positions and then reset to 0</a:t>
            </a:r>
            <a:endParaRPr lang="en-CA" dirty="0"/>
          </a:p>
        </p:txBody>
      </p:sp>
      <p:pic>
        <p:nvPicPr>
          <p:cNvPr id="5" name="Picture 4">
            <a:extLst>
              <a:ext uri="{FF2B5EF4-FFF2-40B4-BE49-F238E27FC236}">
                <a16:creationId xmlns:a16="http://schemas.microsoft.com/office/drawing/2014/main" id="{9023ECA0-D237-4D9E-975C-AEDA9381FC35}"/>
              </a:ext>
            </a:extLst>
          </p:cNvPr>
          <p:cNvPicPr>
            <a:picLocks noChangeAspect="1"/>
          </p:cNvPicPr>
          <p:nvPr/>
        </p:nvPicPr>
        <p:blipFill>
          <a:blip r:embed="rId2"/>
          <a:stretch>
            <a:fillRect/>
          </a:stretch>
        </p:blipFill>
        <p:spPr>
          <a:xfrm>
            <a:off x="3768710" y="3388162"/>
            <a:ext cx="4772025" cy="2076450"/>
          </a:xfrm>
          <a:prstGeom prst="rect">
            <a:avLst/>
          </a:prstGeom>
        </p:spPr>
      </p:pic>
    </p:spTree>
    <p:extLst>
      <p:ext uri="{BB962C8B-B14F-4D97-AF65-F5344CB8AC3E}">
        <p14:creationId xmlns:p14="http://schemas.microsoft.com/office/powerpoint/2010/main" val="3034490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66D4-304B-460C-97D4-4FAB3626FC6B}"/>
              </a:ext>
            </a:extLst>
          </p:cNvPr>
          <p:cNvSpPr>
            <a:spLocks noGrp="1"/>
          </p:cNvSpPr>
          <p:nvPr>
            <p:ph type="title"/>
          </p:nvPr>
        </p:nvSpPr>
        <p:spPr/>
        <p:txBody>
          <a:bodyPr/>
          <a:lstStyle/>
          <a:p>
            <a:r>
              <a:rPr lang="en-CA" dirty="0"/>
              <a:t>Aging Page Replacement Algorithm – 6</a:t>
            </a:r>
          </a:p>
        </p:txBody>
      </p:sp>
      <p:sp>
        <p:nvSpPr>
          <p:cNvPr id="3" name="Content Placeholder 2">
            <a:extLst>
              <a:ext uri="{FF2B5EF4-FFF2-40B4-BE49-F238E27FC236}">
                <a16:creationId xmlns:a16="http://schemas.microsoft.com/office/drawing/2014/main" id="{7F3FF23F-18D2-4911-8A7D-11D23837C614}"/>
              </a:ext>
            </a:extLst>
          </p:cNvPr>
          <p:cNvSpPr>
            <a:spLocks noGrp="1"/>
          </p:cNvSpPr>
          <p:nvPr>
            <p:ph idx="1"/>
          </p:nvPr>
        </p:nvSpPr>
        <p:spPr>
          <a:xfrm>
            <a:off x="838200" y="1825625"/>
            <a:ext cx="10515600" cy="825296"/>
          </a:xfrm>
        </p:spPr>
        <p:txBody>
          <a:bodyPr>
            <a:normAutofit lnSpcReduction="10000"/>
          </a:bodyPr>
          <a:lstStyle/>
          <a:p>
            <a:pPr marL="0" indent="0" algn="ctr">
              <a:buNone/>
            </a:pPr>
            <a:r>
              <a:rPr lang="en-US" dirty="0"/>
              <a:t>During the next d references, pages 0 and 3 are accessed and the same steps of shifting and resetting the r-bits are repeated</a:t>
            </a:r>
            <a:endParaRPr lang="en-CA" dirty="0"/>
          </a:p>
        </p:txBody>
      </p:sp>
      <p:pic>
        <p:nvPicPr>
          <p:cNvPr id="5" name="Picture 4">
            <a:extLst>
              <a:ext uri="{FF2B5EF4-FFF2-40B4-BE49-F238E27FC236}">
                <a16:creationId xmlns:a16="http://schemas.microsoft.com/office/drawing/2014/main" id="{46105868-85C7-43FF-890A-2E3F4205E335}"/>
              </a:ext>
            </a:extLst>
          </p:cNvPr>
          <p:cNvPicPr>
            <a:picLocks noChangeAspect="1"/>
          </p:cNvPicPr>
          <p:nvPr/>
        </p:nvPicPr>
        <p:blipFill>
          <a:blip r:embed="rId2"/>
          <a:stretch>
            <a:fillRect/>
          </a:stretch>
        </p:blipFill>
        <p:spPr>
          <a:xfrm>
            <a:off x="3162300" y="3450701"/>
            <a:ext cx="5867400" cy="1905000"/>
          </a:xfrm>
          <a:prstGeom prst="rect">
            <a:avLst/>
          </a:prstGeom>
        </p:spPr>
      </p:pic>
    </p:spTree>
    <p:extLst>
      <p:ext uri="{BB962C8B-B14F-4D97-AF65-F5344CB8AC3E}">
        <p14:creationId xmlns:p14="http://schemas.microsoft.com/office/powerpoint/2010/main" val="3400251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9CAD-A34D-47C8-BB6B-048CA7C46E71}"/>
              </a:ext>
            </a:extLst>
          </p:cNvPr>
          <p:cNvSpPr>
            <a:spLocks noGrp="1"/>
          </p:cNvSpPr>
          <p:nvPr>
            <p:ph type="title"/>
          </p:nvPr>
        </p:nvSpPr>
        <p:spPr/>
        <p:txBody>
          <a:bodyPr/>
          <a:lstStyle/>
          <a:p>
            <a:r>
              <a:rPr lang="en-CA" dirty="0"/>
              <a:t>Aging Page Replacement Algorithm – 7</a:t>
            </a:r>
          </a:p>
        </p:txBody>
      </p:sp>
      <p:sp>
        <p:nvSpPr>
          <p:cNvPr id="3" name="Content Placeholder 2">
            <a:extLst>
              <a:ext uri="{FF2B5EF4-FFF2-40B4-BE49-F238E27FC236}">
                <a16:creationId xmlns:a16="http://schemas.microsoft.com/office/drawing/2014/main" id="{A5521881-3FF4-4B12-970D-DE0A7270EBF4}"/>
              </a:ext>
            </a:extLst>
          </p:cNvPr>
          <p:cNvSpPr>
            <a:spLocks noGrp="1"/>
          </p:cNvSpPr>
          <p:nvPr>
            <p:ph idx="1"/>
          </p:nvPr>
        </p:nvSpPr>
        <p:spPr>
          <a:xfrm>
            <a:off x="838200" y="1825625"/>
            <a:ext cx="10515600" cy="1076966"/>
          </a:xfrm>
        </p:spPr>
        <p:txBody>
          <a:bodyPr/>
          <a:lstStyle/>
          <a:p>
            <a:pPr marL="0" indent="0" algn="ctr">
              <a:buNone/>
            </a:pPr>
            <a:r>
              <a:rPr lang="en-US" dirty="0"/>
              <a:t>If a page fault occurs, then all registers are compared and the page with the smallest value is selected. Page 1 is replaced with the faulting page </a:t>
            </a:r>
            <a:endParaRPr lang="en-CA" dirty="0"/>
          </a:p>
        </p:txBody>
      </p:sp>
      <p:pic>
        <p:nvPicPr>
          <p:cNvPr id="5" name="Picture 4">
            <a:extLst>
              <a:ext uri="{FF2B5EF4-FFF2-40B4-BE49-F238E27FC236}">
                <a16:creationId xmlns:a16="http://schemas.microsoft.com/office/drawing/2014/main" id="{AF26B79B-E032-4897-BFF4-07A1C8E7C31A}"/>
              </a:ext>
            </a:extLst>
          </p:cNvPr>
          <p:cNvPicPr>
            <a:picLocks noChangeAspect="1"/>
          </p:cNvPicPr>
          <p:nvPr/>
        </p:nvPicPr>
        <p:blipFill>
          <a:blip r:embed="rId2"/>
          <a:stretch>
            <a:fillRect/>
          </a:stretch>
        </p:blipFill>
        <p:spPr>
          <a:xfrm>
            <a:off x="3057525" y="3429000"/>
            <a:ext cx="6076950" cy="1962150"/>
          </a:xfrm>
          <a:prstGeom prst="rect">
            <a:avLst/>
          </a:prstGeom>
        </p:spPr>
      </p:pic>
    </p:spTree>
    <p:extLst>
      <p:ext uri="{BB962C8B-B14F-4D97-AF65-F5344CB8AC3E}">
        <p14:creationId xmlns:p14="http://schemas.microsoft.com/office/powerpoint/2010/main" val="2975779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B318D2-E04C-4C12-8A30-0016AD032C8D}"/>
              </a:ext>
            </a:extLst>
          </p:cNvPr>
          <p:cNvSpPr>
            <a:spLocks noGrp="1"/>
          </p:cNvSpPr>
          <p:nvPr>
            <p:ph type="title"/>
          </p:nvPr>
        </p:nvSpPr>
        <p:spPr>
          <a:xfrm>
            <a:off x="826396" y="586855"/>
            <a:ext cx="4230100" cy="3387497"/>
          </a:xfrm>
        </p:spPr>
        <p:txBody>
          <a:bodyPr anchor="b">
            <a:normAutofit/>
          </a:bodyPr>
          <a:lstStyle/>
          <a:p>
            <a:pPr algn="ctr"/>
            <a:r>
              <a:rPr lang="en-US" sz="4000" dirty="0">
                <a:solidFill>
                  <a:srgbClr val="FFFFFF"/>
                </a:solidFill>
              </a:rPr>
              <a:t>Aging Page Replacement Algorithm</a:t>
            </a:r>
            <a:endParaRPr lang="en-CA" sz="4000" dirty="0">
              <a:solidFill>
                <a:srgbClr val="FFFFFF"/>
              </a:solidFill>
            </a:endParaRPr>
          </a:p>
        </p:txBody>
      </p:sp>
      <p:sp>
        <p:nvSpPr>
          <p:cNvPr id="3" name="Content Placeholder 2">
            <a:extLst>
              <a:ext uri="{FF2B5EF4-FFF2-40B4-BE49-F238E27FC236}">
                <a16:creationId xmlns:a16="http://schemas.microsoft.com/office/drawing/2014/main" id="{6A0D44A7-2E3C-47ED-BF4B-D58A55CCB78D}"/>
              </a:ext>
            </a:extLst>
          </p:cNvPr>
          <p:cNvSpPr>
            <a:spLocks noGrp="1"/>
          </p:cNvSpPr>
          <p:nvPr>
            <p:ph idx="1"/>
          </p:nvPr>
        </p:nvSpPr>
        <p:spPr>
          <a:xfrm>
            <a:off x="6503158" y="649480"/>
            <a:ext cx="4862447" cy="5546047"/>
          </a:xfrm>
        </p:spPr>
        <p:txBody>
          <a:bodyPr anchor="ctr">
            <a:normAutofit/>
          </a:bodyPr>
          <a:lstStyle/>
          <a:p>
            <a:r>
              <a:rPr lang="en-US" sz="2000"/>
              <a:t>You can mess around (optimize) d (references) to make the algorithm more efficient depending on the system.</a:t>
            </a:r>
          </a:p>
          <a:p>
            <a:pPr lvl="1"/>
            <a:r>
              <a:rPr lang="en-US" sz="2000"/>
              <a:t>Modifying the queue of pages periodically based on d (references) fixes part of the problem with the LRU page replacement algorithm (the queue of pages to be modified at each memory).</a:t>
            </a:r>
          </a:p>
          <a:p>
            <a:pPr lvl="1"/>
            <a:endParaRPr lang="en-US" sz="2000"/>
          </a:p>
          <a:p>
            <a:pPr lvl="1"/>
            <a:endParaRPr lang="en-CA" sz="2000"/>
          </a:p>
        </p:txBody>
      </p:sp>
    </p:spTree>
    <p:extLst>
      <p:ext uri="{BB962C8B-B14F-4D97-AF65-F5344CB8AC3E}">
        <p14:creationId xmlns:p14="http://schemas.microsoft.com/office/powerpoint/2010/main" val="1480316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517CB-0992-4BD7-AF11-AAAD7C6F3BB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Summary</a:t>
            </a:r>
            <a:endParaRPr lang="en-CA" sz="4000">
              <a:solidFill>
                <a:srgbClr val="FFFFFF"/>
              </a:solidFill>
            </a:endParaRPr>
          </a:p>
        </p:txBody>
      </p:sp>
      <p:sp>
        <p:nvSpPr>
          <p:cNvPr id="3" name="Content Placeholder 2">
            <a:extLst>
              <a:ext uri="{FF2B5EF4-FFF2-40B4-BE49-F238E27FC236}">
                <a16:creationId xmlns:a16="http://schemas.microsoft.com/office/drawing/2014/main" id="{274EBEE4-734C-4922-869A-BB014DAF9DD8}"/>
              </a:ext>
            </a:extLst>
          </p:cNvPr>
          <p:cNvSpPr>
            <a:spLocks noGrp="1"/>
          </p:cNvSpPr>
          <p:nvPr>
            <p:ph idx="1"/>
          </p:nvPr>
        </p:nvSpPr>
        <p:spPr>
          <a:xfrm>
            <a:off x="4810259" y="649480"/>
            <a:ext cx="6555347" cy="5546047"/>
          </a:xfrm>
        </p:spPr>
        <p:txBody>
          <a:bodyPr anchor="ctr">
            <a:normAutofit/>
          </a:bodyPr>
          <a:lstStyle/>
          <a:p>
            <a:r>
              <a:rPr lang="en-US" sz="2000"/>
              <a:t>What is Virtual Memory?</a:t>
            </a:r>
          </a:p>
          <a:p>
            <a:r>
              <a:rPr lang="en-US" sz="2000"/>
              <a:t>Is the virtual memory address space typically larger or smaller than the physical address space?</a:t>
            </a:r>
          </a:p>
          <a:p>
            <a:r>
              <a:rPr lang="en-CA" sz="2000"/>
              <a:t>Why is the LRU page replacement algorithm inefficient in practice.</a:t>
            </a:r>
          </a:p>
          <a:p>
            <a:pPr lvl="1"/>
            <a:r>
              <a:rPr lang="en-CA" sz="2000"/>
              <a:t>What alternatives exist to alleviate this problem?</a:t>
            </a:r>
          </a:p>
          <a:p>
            <a:r>
              <a:rPr lang="en-CA" sz="2000"/>
              <a:t>Why is the principle of locality of reference very crucial? What are machines designed to avoid?</a:t>
            </a:r>
          </a:p>
        </p:txBody>
      </p:sp>
    </p:spTree>
    <p:extLst>
      <p:ext uri="{BB962C8B-B14F-4D97-AF65-F5344CB8AC3E}">
        <p14:creationId xmlns:p14="http://schemas.microsoft.com/office/powerpoint/2010/main" val="352686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FCBBA-1D95-47D9-A2B7-C52929B2ED7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Principles of Virtual Memory</a:t>
            </a:r>
            <a:endParaRPr lang="en-CA" sz="4000">
              <a:solidFill>
                <a:srgbClr val="FFFFFF"/>
              </a:solidFill>
            </a:endParaRPr>
          </a:p>
        </p:txBody>
      </p:sp>
      <p:sp>
        <p:nvSpPr>
          <p:cNvPr id="3" name="Content Placeholder 2">
            <a:extLst>
              <a:ext uri="{FF2B5EF4-FFF2-40B4-BE49-F238E27FC236}">
                <a16:creationId xmlns:a16="http://schemas.microsoft.com/office/drawing/2014/main" id="{2A78EAF8-3625-4AEC-A6EB-E1358CC0EF38}"/>
              </a:ext>
            </a:extLst>
          </p:cNvPr>
          <p:cNvSpPr>
            <a:spLocks noGrp="1"/>
          </p:cNvSpPr>
          <p:nvPr>
            <p:ph idx="1"/>
          </p:nvPr>
        </p:nvSpPr>
        <p:spPr>
          <a:xfrm>
            <a:off x="1371599" y="2318197"/>
            <a:ext cx="9724031" cy="3683358"/>
          </a:xfrm>
        </p:spPr>
        <p:txBody>
          <a:bodyPr anchor="ctr">
            <a:normAutofit/>
          </a:bodyPr>
          <a:lstStyle/>
          <a:p>
            <a:r>
              <a:rPr lang="en-US" sz="1600" b="1"/>
              <a:t>Virtual memory (VM) </a:t>
            </a:r>
            <a:r>
              <a:rPr lang="en-US" sz="1600"/>
              <a:t>is a collection of one or more logical address spaces, each of which may exceed the size of physical memory.</a:t>
            </a:r>
          </a:p>
          <a:p>
            <a:pPr lvl="1"/>
            <a:r>
              <a:rPr lang="en-US" sz="1600"/>
              <a:t> A logical address is then referred to as a virtual address. </a:t>
            </a:r>
          </a:p>
          <a:p>
            <a:pPr lvl="1"/>
            <a:r>
              <a:rPr lang="en-US" sz="1600"/>
              <a:t>A paged VM creates a single large contiguous address space per process.</a:t>
            </a:r>
          </a:p>
          <a:p>
            <a:pPr lvl="1"/>
            <a:r>
              <a:rPr lang="en-US" sz="1600"/>
              <a:t> A paged VM with segmentation creates multiple large address spaces per process, each of which is paged.</a:t>
            </a:r>
          </a:p>
          <a:p>
            <a:r>
              <a:rPr lang="en-US" sz="1600" b="1"/>
              <a:t>Demand paging </a:t>
            </a:r>
            <a:r>
              <a:rPr lang="en-US" sz="1600"/>
              <a:t>is the principle of loading a page into memory only when the page is needed, rather than at the start of the execution.</a:t>
            </a:r>
          </a:p>
          <a:p>
            <a:r>
              <a:rPr lang="en-US" sz="1600"/>
              <a:t>A </a:t>
            </a:r>
            <a:r>
              <a:rPr lang="en-US" sz="1600" b="1"/>
              <a:t>present bit </a:t>
            </a:r>
            <a:r>
              <a:rPr lang="en-US" sz="1600"/>
              <a:t>is a binary flag in each page table entry that indicates whether the corresponding page is currently resident in memory.</a:t>
            </a:r>
          </a:p>
          <a:p>
            <a:pPr lvl="1"/>
            <a:r>
              <a:rPr lang="en-US" sz="1600"/>
              <a:t> If a page is resident, then the entry points to the frame that holds the page.</a:t>
            </a:r>
          </a:p>
          <a:p>
            <a:r>
              <a:rPr lang="en-US" sz="1600"/>
              <a:t>A </a:t>
            </a:r>
            <a:r>
              <a:rPr lang="en-US" sz="1600" b="1"/>
              <a:t>page fault </a:t>
            </a:r>
            <a:r>
              <a:rPr lang="en-US" sz="1600"/>
              <a:t>is an interrupt that occurs when a program attempts to reference a non-resident page. </a:t>
            </a:r>
          </a:p>
          <a:p>
            <a:pPr lvl="1"/>
            <a:r>
              <a:rPr lang="en-US" sz="1600"/>
              <a:t>The interrupt triggers the operating system to find the page on disk, copy the page into a frame, and set the present bit to 1.</a:t>
            </a:r>
          </a:p>
          <a:p>
            <a:endParaRPr lang="en-CA" sz="1600"/>
          </a:p>
        </p:txBody>
      </p:sp>
    </p:spTree>
    <p:extLst>
      <p:ext uri="{BB962C8B-B14F-4D97-AF65-F5344CB8AC3E}">
        <p14:creationId xmlns:p14="http://schemas.microsoft.com/office/powerpoint/2010/main" val="255731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6982-F785-4990-91F1-E0FC50B7C2F4}"/>
              </a:ext>
            </a:extLst>
          </p:cNvPr>
          <p:cNvSpPr>
            <a:spLocks noGrp="1"/>
          </p:cNvSpPr>
          <p:nvPr>
            <p:ph type="title"/>
          </p:nvPr>
        </p:nvSpPr>
        <p:spPr/>
        <p:txBody>
          <a:bodyPr/>
          <a:lstStyle/>
          <a:p>
            <a:r>
              <a:rPr lang="en-US" dirty="0"/>
              <a:t>Demand Paging – Visualization – 1 </a:t>
            </a:r>
            <a:endParaRPr lang="en-CA" dirty="0"/>
          </a:p>
        </p:txBody>
      </p:sp>
      <p:sp>
        <p:nvSpPr>
          <p:cNvPr id="3" name="Content Placeholder 2">
            <a:extLst>
              <a:ext uri="{FF2B5EF4-FFF2-40B4-BE49-F238E27FC236}">
                <a16:creationId xmlns:a16="http://schemas.microsoft.com/office/drawing/2014/main" id="{852ACDBB-12AD-4BA8-BCA1-A65A6C7CCEA8}"/>
              </a:ext>
            </a:extLst>
          </p:cNvPr>
          <p:cNvSpPr>
            <a:spLocks noGrp="1"/>
          </p:cNvSpPr>
          <p:nvPr>
            <p:ph idx="1"/>
          </p:nvPr>
        </p:nvSpPr>
        <p:spPr>
          <a:xfrm>
            <a:off x="-109057" y="1825625"/>
            <a:ext cx="12301057" cy="1325563"/>
          </a:xfrm>
        </p:spPr>
        <p:txBody>
          <a:bodyPr/>
          <a:lstStyle/>
          <a:p>
            <a:pPr marL="0" indent="0" algn="ctr">
              <a:buNone/>
            </a:pPr>
            <a:r>
              <a:rPr lang="en-US" dirty="0"/>
              <a:t>A VM is a large address space consisting of pages [0:n-1]. The portion occupied by the program (pages [0:r]) is kept on disk. The remaining pages are just an abstraction</a:t>
            </a:r>
            <a:endParaRPr lang="en-CA" dirty="0"/>
          </a:p>
        </p:txBody>
      </p:sp>
      <p:pic>
        <p:nvPicPr>
          <p:cNvPr id="5" name="Picture 4">
            <a:extLst>
              <a:ext uri="{FF2B5EF4-FFF2-40B4-BE49-F238E27FC236}">
                <a16:creationId xmlns:a16="http://schemas.microsoft.com/office/drawing/2014/main" id="{62DFC8C5-FA69-417E-A877-C1AE2D208068}"/>
              </a:ext>
            </a:extLst>
          </p:cNvPr>
          <p:cNvPicPr>
            <a:picLocks noChangeAspect="1"/>
          </p:cNvPicPr>
          <p:nvPr/>
        </p:nvPicPr>
        <p:blipFill>
          <a:blip r:embed="rId2"/>
          <a:stretch>
            <a:fillRect/>
          </a:stretch>
        </p:blipFill>
        <p:spPr>
          <a:xfrm>
            <a:off x="4992679" y="3069771"/>
            <a:ext cx="2206641" cy="3617690"/>
          </a:xfrm>
          <a:prstGeom prst="rect">
            <a:avLst/>
          </a:prstGeom>
        </p:spPr>
      </p:pic>
    </p:spTree>
    <p:extLst>
      <p:ext uri="{BB962C8B-B14F-4D97-AF65-F5344CB8AC3E}">
        <p14:creationId xmlns:p14="http://schemas.microsoft.com/office/powerpoint/2010/main" val="384589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04A0-D32D-4A59-808D-237FF1C3F108}"/>
              </a:ext>
            </a:extLst>
          </p:cNvPr>
          <p:cNvSpPr>
            <a:spLocks noGrp="1"/>
          </p:cNvSpPr>
          <p:nvPr>
            <p:ph type="title"/>
          </p:nvPr>
        </p:nvSpPr>
        <p:spPr/>
        <p:txBody>
          <a:bodyPr/>
          <a:lstStyle/>
          <a:p>
            <a:r>
              <a:rPr lang="en-CA" dirty="0"/>
              <a:t>Demand Paging – Visualization – 2</a:t>
            </a:r>
          </a:p>
        </p:txBody>
      </p:sp>
      <p:sp>
        <p:nvSpPr>
          <p:cNvPr id="3" name="Content Placeholder 2">
            <a:extLst>
              <a:ext uri="{FF2B5EF4-FFF2-40B4-BE49-F238E27FC236}">
                <a16:creationId xmlns:a16="http://schemas.microsoft.com/office/drawing/2014/main" id="{1D55F3F3-B7C8-4E43-806B-0ECA1FDFCB8D}"/>
              </a:ext>
            </a:extLst>
          </p:cNvPr>
          <p:cNvSpPr>
            <a:spLocks noGrp="1"/>
          </p:cNvSpPr>
          <p:nvPr>
            <p:ph idx="1"/>
          </p:nvPr>
        </p:nvSpPr>
        <p:spPr>
          <a:xfrm>
            <a:off x="838200" y="1825625"/>
            <a:ext cx="10515600" cy="1219579"/>
          </a:xfrm>
        </p:spPr>
        <p:txBody>
          <a:bodyPr>
            <a:normAutofit lnSpcReduction="10000"/>
          </a:bodyPr>
          <a:lstStyle/>
          <a:p>
            <a:pPr marL="0" indent="0" algn="ctr">
              <a:buNone/>
            </a:pPr>
            <a:r>
              <a:rPr lang="en-US" dirty="0"/>
              <a:t>A page table keeps track of which pages are currently in physical memory. If a page is resident, then the present bit is set and the entry field points to the corresponding frame</a:t>
            </a:r>
            <a:endParaRPr lang="en-CA" dirty="0"/>
          </a:p>
        </p:txBody>
      </p:sp>
      <p:pic>
        <p:nvPicPr>
          <p:cNvPr id="5" name="Picture 4">
            <a:extLst>
              <a:ext uri="{FF2B5EF4-FFF2-40B4-BE49-F238E27FC236}">
                <a16:creationId xmlns:a16="http://schemas.microsoft.com/office/drawing/2014/main" id="{B6C5F554-BC7F-46AD-8F79-70DFF25D6248}"/>
              </a:ext>
            </a:extLst>
          </p:cNvPr>
          <p:cNvPicPr>
            <a:picLocks noChangeAspect="1"/>
          </p:cNvPicPr>
          <p:nvPr/>
        </p:nvPicPr>
        <p:blipFill>
          <a:blip r:embed="rId2"/>
          <a:stretch>
            <a:fillRect/>
          </a:stretch>
        </p:blipFill>
        <p:spPr>
          <a:xfrm>
            <a:off x="3664626" y="2920481"/>
            <a:ext cx="4862748" cy="3669299"/>
          </a:xfrm>
          <a:prstGeom prst="rect">
            <a:avLst/>
          </a:prstGeom>
        </p:spPr>
      </p:pic>
    </p:spTree>
    <p:extLst>
      <p:ext uri="{BB962C8B-B14F-4D97-AF65-F5344CB8AC3E}">
        <p14:creationId xmlns:p14="http://schemas.microsoft.com/office/powerpoint/2010/main" val="622951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12" ma:contentTypeDescription="Create a new document." ma:contentTypeScope="" ma:versionID="91f62b3c4bbdc1cb42b042d5d31c665d">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e5c23517bdb8ef6bde52905214cdbf3d"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3656DA-303C-4790-A940-978304A057AB}">
  <ds:schemaRefs>
    <ds:schemaRef ds:uri="http://schemas.microsoft.com/sharepoint/v3/contenttype/forms"/>
  </ds:schemaRefs>
</ds:datastoreItem>
</file>

<file path=customXml/itemProps2.xml><?xml version="1.0" encoding="utf-8"?>
<ds:datastoreItem xmlns:ds="http://schemas.openxmlformats.org/officeDocument/2006/customXml" ds:itemID="{1767E473-55C6-49AF-9499-EC14C6233841}">
  <ds:schemaRefs>
    <ds:schemaRef ds:uri="19ab2e2b-bcb2-4f08-a38c-8783603e134e"/>
    <ds:schemaRef ds:uri="http://schemas.microsoft.com/office/2006/documentManagement/types"/>
    <ds:schemaRef ds:uri="http://schemas.microsoft.com/office/2006/metadata/properties"/>
    <ds:schemaRef ds:uri="http://purl.org/dc/elements/1.1/"/>
    <ds:schemaRef ds:uri="http://purl.org/dc/dcmitype/"/>
    <ds:schemaRef ds:uri="a4a27f17-d609-4dec-ad76-8ee790905f67"/>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D7497E06-1225-450D-B66D-BBD4E37438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413</TotalTime>
  <Words>3096</Words>
  <Application>Microsoft Office PowerPoint</Application>
  <PresentationFormat>Widescreen</PresentationFormat>
  <Paragraphs>207</Paragraphs>
  <Slides>65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COIS 3320: Fundamentals of Operating Systems</vt:lpstr>
      <vt:lpstr>Overview</vt:lpstr>
      <vt:lpstr>Announcements/Reminders</vt:lpstr>
      <vt:lpstr>Recap</vt:lpstr>
      <vt:lpstr>Virtual Memory</vt:lpstr>
      <vt:lpstr>Memory Hierarchy</vt:lpstr>
      <vt:lpstr>Principles of Virtual Memory</vt:lpstr>
      <vt:lpstr>Demand Paging – Visualization – 1 </vt:lpstr>
      <vt:lpstr>Demand Paging – Visualization – 2</vt:lpstr>
      <vt:lpstr>Demand Paging – Visualization – 3</vt:lpstr>
      <vt:lpstr>Demand Paging – Visualization – 4</vt:lpstr>
      <vt:lpstr>Page Replacement</vt:lpstr>
      <vt:lpstr>Page Replacement –  Modified Bit</vt:lpstr>
      <vt:lpstr>Page Replacement – Visualization – 1 </vt:lpstr>
      <vt:lpstr>Page Replacement – Visualization – 2</vt:lpstr>
      <vt:lpstr>Page Replacement – Visualization – 3</vt:lpstr>
      <vt:lpstr>Page Replacement – Visualization – 4</vt:lpstr>
      <vt:lpstr>P &amp; M Bits Exercise  1 </vt:lpstr>
      <vt:lpstr>P &amp; M Bits Exercise –2</vt:lpstr>
      <vt:lpstr>Paging of Tables</vt:lpstr>
      <vt:lpstr>Paged Page Table Address Translation – 1 </vt:lpstr>
      <vt:lpstr>Paged Page Table Address Translation – 2</vt:lpstr>
      <vt:lpstr>Paged Page Table Address Translation – 3</vt:lpstr>
      <vt:lpstr>Paged Page Table Address Translation – 4</vt:lpstr>
      <vt:lpstr>Paged Page Table Address Translation – 5</vt:lpstr>
      <vt:lpstr>Paged Page Table Address Translation – 6</vt:lpstr>
      <vt:lpstr>Page Replacement</vt:lpstr>
      <vt:lpstr>Page Replacement  Fixed # of Frames</vt:lpstr>
      <vt:lpstr>Optimal Page Replacement Algorithm</vt:lpstr>
      <vt:lpstr>Optimal Replacement Algorithm – 1 </vt:lpstr>
      <vt:lpstr>Optimal Replacement Algorithm – 2</vt:lpstr>
      <vt:lpstr>Optimal Replacement Algorithm – 3</vt:lpstr>
      <vt:lpstr>Optimal Replacement Algorithm – 4</vt:lpstr>
      <vt:lpstr>Optimal Replacement Algorithm – 5</vt:lpstr>
      <vt:lpstr>Optimal Replacement Algorithm – 6</vt:lpstr>
      <vt:lpstr>Optimal Replacement Algorithm – 7</vt:lpstr>
      <vt:lpstr>FIFO Page Replacement Algorithm</vt:lpstr>
      <vt:lpstr>FIFO Page Replacement Algorithm – 1 </vt:lpstr>
      <vt:lpstr>FIFO Page Replacement Algorithm – 2</vt:lpstr>
      <vt:lpstr>FIFO Page Replacement Algorithm – 3</vt:lpstr>
      <vt:lpstr>FIFO Page Replacement Algorithm – 4</vt:lpstr>
      <vt:lpstr>FIFO Page Replacement Algorithm – 5</vt:lpstr>
      <vt:lpstr>FIFO Page Replacement Algorithm – 6</vt:lpstr>
      <vt:lpstr>FIFO Page Replacement Algorithm – 7</vt:lpstr>
      <vt:lpstr>LRU Page Replacement Algorithm</vt:lpstr>
      <vt:lpstr>LRU Page Replacement Algorithm</vt:lpstr>
      <vt:lpstr>LRU Page Replacement Algorithm</vt:lpstr>
      <vt:lpstr>LRU Page Replacement Algorithm – 1 </vt:lpstr>
      <vt:lpstr>LRU Page Replacement Algorithm – 2</vt:lpstr>
      <vt:lpstr>LRU Page Replacement Algorithm – 3</vt:lpstr>
      <vt:lpstr>LRU Page Replacement Algorithm – 4</vt:lpstr>
      <vt:lpstr>LRU Page Replacement Algorithm – 5</vt:lpstr>
      <vt:lpstr>LRU Page Replacement Algorithm – 6</vt:lpstr>
      <vt:lpstr>Page Replacement Algos – Exercise</vt:lpstr>
      <vt:lpstr>LRU Algorithm Approximations</vt:lpstr>
      <vt:lpstr>Aging Page Replacement Algorithm</vt:lpstr>
      <vt:lpstr>Aging Page Replacement Algorithm – 1 </vt:lpstr>
      <vt:lpstr>Aging Page Replacement Algorithm – 2</vt:lpstr>
      <vt:lpstr>Aging Page Replacement Algorithm – 3</vt:lpstr>
      <vt:lpstr>Aging Page Replacement Algorithm – 4</vt:lpstr>
      <vt:lpstr>Aging Page Replacement Algorithm – 5</vt:lpstr>
      <vt:lpstr>Aging Page Replacement Algorithm – 6</vt:lpstr>
      <vt:lpstr>Aging Page Replacement Algorithm – 7</vt:lpstr>
      <vt:lpstr>Aging Page Replacement Algorithm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4</cp:revision>
  <dcterms:created xsi:type="dcterms:W3CDTF">2021-03-18T22:15:47Z</dcterms:created>
  <dcterms:modified xsi:type="dcterms:W3CDTF">2021-03-19T16:18:05Z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